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4"/>
  </p:sldMasterIdLst>
  <p:notesMasterIdLst>
    <p:notesMasterId r:id="rId19"/>
  </p:notesMasterIdLst>
  <p:sldIdLst>
    <p:sldId id="281" r:id="rId5"/>
    <p:sldId id="296" r:id="rId6"/>
    <p:sldId id="282" r:id="rId7"/>
    <p:sldId id="283" r:id="rId8"/>
    <p:sldId id="290" r:id="rId9"/>
    <p:sldId id="285" r:id="rId10"/>
    <p:sldId id="288" r:id="rId11"/>
    <p:sldId id="295" r:id="rId12"/>
    <p:sldId id="292" r:id="rId13"/>
    <p:sldId id="293" r:id="rId14"/>
    <p:sldId id="294" r:id="rId15"/>
    <p:sldId id="260" r:id="rId16"/>
    <p:sldId id="258" r:id="rId17"/>
    <p:sldId id="275"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AC68DDB-26B3-FA92-8D02-EF56AB18D182}" name="Joshi, Sonali Atul" initials="JSA" userId="S::saj210004@utdallas.edu::86497564-ce8e-4115-9054-8526162c74de"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FFBD02"/>
    <a:srgbClr val="4186F5"/>
    <a:srgbClr val="5F646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13CEF8D-9260-51A5-7D69-B3CA7032E84E}" v="14" dt="2023-02-27T19:45:24.407"/>
    <p1510:client id="{4ABAD631-6D4A-4EA3-9F68-32499001B8A3}" v="3" dt="2023-02-27T19:43:03.894"/>
    <p1510:client id="{92FF8943-D9FF-4C94-828F-0C90DE77D118}" v="2" dt="2023-02-27T18:52:53.691"/>
    <p1510:client id="{CD29EADC-CA9B-0C40-98DB-F4C2E06A5982}" v="20" dt="2023-02-27T19:50:10.745"/>
  </p1510:revLst>
</p1510:revInfo>
</file>

<file path=ppt/tableStyles.xml><?xml version="1.0" encoding="utf-8"?>
<a:tblStyleLst xmlns:a="http://schemas.openxmlformats.org/drawingml/2006/main" def="{5C22544A-7EE6-4342-B048-85BDC9FD1C3A}">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84"/>
  </p:normalViewPr>
  <p:slideViewPr>
    <p:cSldViewPr snapToGrid="0">
      <p:cViewPr varScale="1">
        <p:scale>
          <a:sx n="106" d="100"/>
          <a:sy n="106" d="100"/>
        </p:scale>
        <p:origin x="792"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C0403C8-246F-408B-A7D5-669A1CA59E52}" type="datetimeFigureOut">
              <a:rPr lang="en-US" smtClean="0"/>
              <a:t>3/4/23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D15BCBB-5B1A-419D-9CB5-7FD162BE1767}" type="slidenum">
              <a:rPr lang="en-US" smtClean="0"/>
              <a:t>‹#›</a:t>
            </a:fld>
            <a:endParaRPr lang="en-US"/>
          </a:p>
        </p:txBody>
      </p:sp>
    </p:spTree>
    <p:extLst>
      <p:ext uri="{BB962C8B-B14F-4D97-AF65-F5344CB8AC3E}">
        <p14:creationId xmlns:p14="http://schemas.microsoft.com/office/powerpoint/2010/main" val="14865805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IN" b="0" i="0">
                <a:solidFill>
                  <a:srgbClr val="000000"/>
                </a:solidFill>
                <a:effectLst/>
                <a:latin typeface="Söhne"/>
              </a:rPr>
              <a:t>Ease of use: Google Pay is designed to be simple and user-friendly, allowing users to quickly and easily make payments with just a few taps on their mobile device.</a:t>
            </a:r>
          </a:p>
          <a:p>
            <a:pPr algn="l">
              <a:buFont typeface="+mj-lt"/>
              <a:buAutoNum type="arabicPeriod"/>
            </a:pPr>
            <a:r>
              <a:rPr lang="en-IN" b="0" i="0">
                <a:solidFill>
                  <a:srgbClr val="000000"/>
                </a:solidFill>
                <a:effectLst/>
                <a:latin typeface="Söhne"/>
              </a:rPr>
              <a:t>Convenience: Google Pay eliminates the need to carry physical credit or debit cards, making it a more convenient way to make purchases. Users can also store loyalty cards and other types of digital cards in the app, further streamlining the payment process.</a:t>
            </a:r>
          </a:p>
          <a:p>
            <a:pPr algn="l">
              <a:buFont typeface="+mj-lt"/>
              <a:buAutoNum type="arabicPeriod"/>
            </a:pPr>
            <a:r>
              <a:rPr lang="en-IN" b="0" i="0">
                <a:solidFill>
                  <a:srgbClr val="000000"/>
                </a:solidFill>
                <a:effectLst/>
                <a:latin typeface="Söhne"/>
              </a:rPr>
              <a:t>Security: Google Pay uses multiple layers of security to protect users' payment information, including encryption and two-factor authentication. This has helped to build trust among users and increase adoption.</a:t>
            </a:r>
          </a:p>
          <a:p>
            <a:pPr algn="l">
              <a:buFont typeface="+mj-lt"/>
              <a:buAutoNum type="arabicPeriod"/>
            </a:pPr>
            <a:r>
              <a:rPr lang="en-IN" b="0" i="0">
                <a:solidFill>
                  <a:srgbClr val="000000"/>
                </a:solidFill>
                <a:effectLst/>
                <a:latin typeface="Söhne"/>
              </a:rPr>
              <a:t>Integration with other Google services: Google Pay is integrated with other Google services, such as Google Assistant and Google Photos, making it easy for users to access their payment information and history from within those services.</a:t>
            </a:r>
          </a:p>
          <a:p>
            <a:pPr algn="l">
              <a:buFont typeface="+mj-lt"/>
              <a:buAutoNum type="arabicPeriod"/>
            </a:pPr>
            <a:r>
              <a:rPr lang="en-IN" b="0" i="0">
                <a:solidFill>
                  <a:srgbClr val="000000"/>
                </a:solidFill>
                <a:effectLst/>
                <a:latin typeface="Söhne"/>
              </a:rPr>
              <a:t>Incentives: Google Pay has offered various incentives, such as cashback rewards and discounts, to encourage users to adopt the service and make payments using the app.</a:t>
            </a:r>
          </a:p>
          <a:p>
            <a:pPr algn="l">
              <a:buFont typeface="+mj-lt"/>
              <a:buAutoNum type="arabicPeriod"/>
            </a:pPr>
            <a:r>
              <a:rPr lang="en-IN" b="0" i="0">
                <a:solidFill>
                  <a:srgbClr val="000000"/>
                </a:solidFill>
                <a:effectLst/>
                <a:latin typeface="Söhne"/>
              </a:rPr>
              <a:t>Availability: Google Pay is available in a number of countries and is supported by a wide range of merchants, making it a convenient option for many people.</a:t>
            </a:r>
          </a:p>
          <a:p>
            <a:endParaRPr lang="en-US"/>
          </a:p>
        </p:txBody>
      </p:sp>
      <p:sp>
        <p:nvSpPr>
          <p:cNvPr id="4" name="Slide Number Placeholder 3"/>
          <p:cNvSpPr>
            <a:spLocks noGrp="1"/>
          </p:cNvSpPr>
          <p:nvPr>
            <p:ph type="sldNum" sz="quarter" idx="5"/>
          </p:nvPr>
        </p:nvSpPr>
        <p:spPr/>
        <p:txBody>
          <a:bodyPr/>
          <a:lstStyle/>
          <a:p>
            <a:fld id="{AD15BCBB-5B1A-419D-9CB5-7FD162BE1767}" type="slidenum">
              <a:rPr lang="en-US" smtClean="0"/>
              <a:t>6</a:t>
            </a:fld>
            <a:endParaRPr lang="en-US"/>
          </a:p>
        </p:txBody>
      </p:sp>
    </p:spTree>
    <p:extLst>
      <p:ext uri="{BB962C8B-B14F-4D97-AF65-F5344CB8AC3E}">
        <p14:creationId xmlns:p14="http://schemas.microsoft.com/office/powerpoint/2010/main" val="209684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endParaRPr lang="en-IN" b="0" i="0">
              <a:solidFill>
                <a:srgbClr val="000000"/>
              </a:solidFill>
              <a:effectLst/>
              <a:latin typeface="Söhne"/>
            </a:endParaRPr>
          </a:p>
        </p:txBody>
      </p:sp>
      <p:sp>
        <p:nvSpPr>
          <p:cNvPr id="4" name="Slide Number Placeholder 3"/>
          <p:cNvSpPr>
            <a:spLocks noGrp="1"/>
          </p:cNvSpPr>
          <p:nvPr>
            <p:ph type="sldNum" sz="quarter" idx="5"/>
          </p:nvPr>
        </p:nvSpPr>
        <p:spPr/>
        <p:txBody>
          <a:bodyPr/>
          <a:lstStyle/>
          <a:p>
            <a:fld id="{AD15BCBB-5B1A-419D-9CB5-7FD162BE1767}" type="slidenum">
              <a:rPr lang="en-US" smtClean="0"/>
              <a:t>7</a:t>
            </a:fld>
            <a:endParaRPr lang="en-US"/>
          </a:p>
        </p:txBody>
      </p:sp>
    </p:spTree>
    <p:extLst>
      <p:ext uri="{BB962C8B-B14F-4D97-AF65-F5344CB8AC3E}">
        <p14:creationId xmlns:p14="http://schemas.microsoft.com/office/powerpoint/2010/main" val="26398547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endParaRPr lang="en-IN" b="0" i="0">
              <a:solidFill>
                <a:srgbClr val="000000"/>
              </a:solidFill>
              <a:effectLst/>
              <a:latin typeface="Söhne"/>
            </a:endParaRPr>
          </a:p>
        </p:txBody>
      </p:sp>
      <p:sp>
        <p:nvSpPr>
          <p:cNvPr id="4" name="Slide Number Placeholder 3"/>
          <p:cNvSpPr>
            <a:spLocks noGrp="1"/>
          </p:cNvSpPr>
          <p:nvPr>
            <p:ph type="sldNum" sz="quarter" idx="5"/>
          </p:nvPr>
        </p:nvSpPr>
        <p:spPr/>
        <p:txBody>
          <a:bodyPr/>
          <a:lstStyle/>
          <a:p>
            <a:fld id="{AD15BCBB-5B1A-419D-9CB5-7FD162BE1767}" type="slidenum">
              <a:rPr lang="en-US" smtClean="0"/>
              <a:t>9</a:t>
            </a:fld>
            <a:endParaRPr lang="en-US"/>
          </a:p>
        </p:txBody>
      </p:sp>
    </p:spTree>
    <p:extLst>
      <p:ext uri="{BB962C8B-B14F-4D97-AF65-F5344CB8AC3E}">
        <p14:creationId xmlns:p14="http://schemas.microsoft.com/office/powerpoint/2010/main" val="37263060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endParaRPr lang="en-IN" b="0" i="0">
              <a:solidFill>
                <a:srgbClr val="000000"/>
              </a:solidFill>
              <a:effectLst/>
              <a:latin typeface="Söhne"/>
            </a:endParaRPr>
          </a:p>
        </p:txBody>
      </p:sp>
      <p:sp>
        <p:nvSpPr>
          <p:cNvPr id="4" name="Slide Number Placeholder 3"/>
          <p:cNvSpPr>
            <a:spLocks noGrp="1"/>
          </p:cNvSpPr>
          <p:nvPr>
            <p:ph type="sldNum" sz="quarter" idx="5"/>
          </p:nvPr>
        </p:nvSpPr>
        <p:spPr/>
        <p:txBody>
          <a:bodyPr/>
          <a:lstStyle/>
          <a:p>
            <a:fld id="{AD15BCBB-5B1A-419D-9CB5-7FD162BE1767}" type="slidenum">
              <a:rPr lang="en-US" smtClean="0"/>
              <a:t>10</a:t>
            </a:fld>
            <a:endParaRPr lang="en-US"/>
          </a:p>
        </p:txBody>
      </p:sp>
    </p:spTree>
    <p:extLst>
      <p:ext uri="{BB962C8B-B14F-4D97-AF65-F5344CB8AC3E}">
        <p14:creationId xmlns:p14="http://schemas.microsoft.com/office/powerpoint/2010/main" val="35934426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C764DE79-268F-4C1A-8933-263129D2AF90}" type="datetimeFigureOut">
              <a:rPr lang="en-US" dirty="0"/>
              <a:t>3/4/23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4736733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3/4/23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143866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3/4/23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6936541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3/4/23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42842053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3/4/23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0114957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764DE79-268F-4C1A-8933-263129D2AF90}" type="datetimeFigureOut">
              <a:rPr lang="en-US" dirty="0"/>
              <a:t>3/4/23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42815996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764DE79-268F-4C1A-8933-263129D2AF90}" type="datetimeFigureOut">
              <a:rPr lang="en-US" dirty="0"/>
              <a:t>3/4/23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4065497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764DE79-268F-4C1A-8933-263129D2AF90}" type="datetimeFigureOut">
              <a:rPr lang="en-US" dirty="0"/>
              <a:t>3/4/23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3572326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3/4/23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7261568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3/4/23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5577164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3/4/23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7612721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3/4/23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a:p>
        </p:txBody>
      </p:sp>
    </p:spTree>
    <p:extLst>
      <p:ext uri="{BB962C8B-B14F-4D97-AF65-F5344CB8AC3E}">
        <p14:creationId xmlns:p14="http://schemas.microsoft.com/office/powerpoint/2010/main" val="1160977195"/>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37.jpe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36.jpeg"/><Relationship Id="rId5" Type="http://schemas.openxmlformats.org/officeDocument/2006/relationships/image" Target="../media/image35.jpeg"/><Relationship Id="rId4" Type="http://schemas.openxmlformats.org/officeDocument/2006/relationships/image" Target="../media/image34.jpeg"/></Relationships>
</file>

<file path=ppt/slides/_rels/slide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8" Type="http://schemas.openxmlformats.org/officeDocument/2006/relationships/hyperlink" Target="https://streamlynacademy.com/blog/a-comprehensive-google-pay-case-study/" TargetMode="External"/><Relationship Id="rId3" Type="http://schemas.openxmlformats.org/officeDocument/2006/relationships/hyperlink" Target="https://en.wikipedia.org/wiki/Google_Wallet" TargetMode="External"/><Relationship Id="rId7" Type="http://schemas.openxmlformats.org/officeDocument/2006/relationships/hyperlink" Target="https://www.creditkarma.com/money/i/what-is-google-pay%E2%80%8B" TargetMode="External"/><Relationship Id="rId2" Type="http://schemas.openxmlformats.org/officeDocument/2006/relationships/hyperlink" Target="https://startuptalky.com/google-pay-success-story/" TargetMode="External"/><Relationship Id="rId1" Type="http://schemas.openxmlformats.org/officeDocument/2006/relationships/slideLayout" Target="../slideLayouts/slideLayout2.xml"/><Relationship Id="rId6" Type="http://schemas.openxmlformats.org/officeDocument/2006/relationships/hyperlink" Target="https://en.wikipedia.org/wiki/Google_Pay_(payment_method" TargetMode="External"/><Relationship Id="rId5" Type="http://schemas.openxmlformats.org/officeDocument/2006/relationships/hyperlink" Target="https://www.alternativepayments.com/product-sheets/AP_PS_Alipay_v2.pdf" TargetMode="External"/><Relationship Id="rId4" Type="http://schemas.openxmlformats.org/officeDocument/2006/relationships/hyperlink" Target="https://www.forbes.com/sites/baxiabhishek/2019/09/25/google-pay-is-evolving-into-a-platform-to-grab-a-slice-of-indias-growing-digital-economy/?sh=3cca03794868%E2%80%8B" TargetMode="External"/></Relationships>
</file>

<file path=ppt/slides/_rels/slide14.xml.rels><?xml version="1.0" encoding="UTF-8" standalone="yes"?>
<Relationships xmlns="http://schemas.openxmlformats.org/package/2006/relationships"><Relationship Id="rId8" Type="http://schemas.openxmlformats.org/officeDocument/2006/relationships/hyperlink" Target="https://www.forbes.com/sites/ronshevlin/2021/07/13/paypals-domination-of-mobile-payments-is-coming-to-an-end/?sh=767a4bd42e6d" TargetMode="External"/><Relationship Id="rId3" Type="http://schemas.openxmlformats.org/officeDocument/2006/relationships/hyperlink" Target="https://www.cnbc.com/2019/11/13/google-is-getting-into-banking-to-take-back-the-business-it-lost-to-amazon.html" TargetMode="External"/><Relationship Id="rId7" Type="http://schemas.openxmlformats.org/officeDocument/2006/relationships/hyperlink" Target="https://www.forbes.com/sites/ronshevlin/2022/01/25/the-problem-with-google-pay/?sh=258455283a50" TargetMode="External"/><Relationship Id="rId2" Type="http://schemas.openxmlformats.org/officeDocument/2006/relationships/hyperlink" Target="https://streamlynacademy.com/blog/a-comprehensive-google-pay-case-study/" TargetMode="External"/><Relationship Id="rId1" Type="http://schemas.openxmlformats.org/officeDocument/2006/relationships/slideLayout" Target="../slideLayouts/slideLayout2.xml"/><Relationship Id="rId6" Type="http://schemas.openxmlformats.org/officeDocument/2006/relationships/hyperlink" Target="https://www.zdnet.com/finance/google-launches-redesigned-google-pay-app-with-focus-on-financial-management/" TargetMode="External"/><Relationship Id="rId5" Type="http://schemas.openxmlformats.org/officeDocument/2006/relationships/hyperlink" Target="https://www.nfcw.com/whats-new-in-payments/google-sets-out-its-vision-for-the-future-of-google-pay/" TargetMode="External"/><Relationship Id="rId4" Type="http://schemas.openxmlformats.org/officeDocument/2006/relationships/hyperlink" Target="https://www.mastercard.com/news/perspectives/2020/google-pay-rolls-out-the-next-evolution-in-mobile-money-management/"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image" Target="../media/image3.jpeg"/></Relationships>
</file>

<file path=ppt/slides/_rels/slide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7.png"/><Relationship Id="rId7" Type="http://schemas.openxmlformats.org/officeDocument/2006/relationships/hyperlink" Target="https://www.wired.it/internet/web/2018/01/09/google-servizio-pagamenti-g-pay/" TargetMode="Externa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jpeg"/><Relationship Id="rId4" Type="http://schemas.openxmlformats.org/officeDocument/2006/relationships/image" Target="../media/image13.jpeg"/></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jpeg"/><Relationship Id="rId4" Type="http://schemas.openxmlformats.org/officeDocument/2006/relationships/image" Target="../media/image18.jpeg"/></Relationships>
</file>

<file path=ppt/slides/_rels/slide7.xml.rels><?xml version="1.0" encoding="UTF-8" standalone="yes"?>
<Relationships xmlns="http://schemas.openxmlformats.org/package/2006/relationships"><Relationship Id="rId8" Type="http://schemas.openxmlformats.org/officeDocument/2006/relationships/image" Target="../media/image24.jpeg"/><Relationship Id="rId3" Type="http://schemas.openxmlformats.org/officeDocument/2006/relationships/image" Target="../media/image1.jpeg"/><Relationship Id="rId7" Type="http://schemas.openxmlformats.org/officeDocument/2006/relationships/image" Target="../media/image23.jpe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microsoft.com/office/2007/relationships/hdphoto" Target="../media/hdphoto1.wdp"/><Relationship Id="rId5" Type="http://schemas.openxmlformats.org/officeDocument/2006/relationships/image" Target="../media/image22.png"/><Relationship Id="rId4" Type="http://schemas.openxmlformats.org/officeDocument/2006/relationships/image" Target="../media/image21.png"/><Relationship Id="rId9" Type="http://schemas.openxmlformats.org/officeDocument/2006/relationships/image" Target="../media/image25.jpeg"/></Relationships>
</file>

<file path=ppt/slides/_rels/slide8.xml.rels><?xml version="1.0" encoding="UTF-8" standalone="yes"?>
<Relationships xmlns="http://schemas.openxmlformats.org/package/2006/relationships"><Relationship Id="rId3" Type="http://schemas.openxmlformats.org/officeDocument/2006/relationships/image" Target="../media/image26.gif"/><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27.gif"/></Relationships>
</file>

<file path=ppt/slides/_rels/slide9.xml.rels><?xml version="1.0" encoding="UTF-8" standalone="yes"?>
<Relationships xmlns="http://schemas.openxmlformats.org/package/2006/relationships"><Relationship Id="rId8" Type="http://schemas.openxmlformats.org/officeDocument/2006/relationships/image" Target="../media/image32.jpeg"/><Relationship Id="rId3" Type="http://schemas.openxmlformats.org/officeDocument/2006/relationships/image" Target="../media/image1.jpeg"/><Relationship Id="rId7" Type="http://schemas.openxmlformats.org/officeDocument/2006/relationships/image" Target="../media/image31.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30.jpeg"/><Relationship Id="rId5" Type="http://schemas.openxmlformats.org/officeDocument/2006/relationships/image" Target="../media/image29.gif"/><Relationship Id="rId4" Type="http://schemas.openxmlformats.org/officeDocument/2006/relationships/image" Target="../media/image28.jpeg"/><Relationship Id="rId9" Type="http://schemas.openxmlformats.org/officeDocument/2006/relationships/image" Target="../media/image3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2" name="Group 1">
            <a:extLst>
              <a:ext uri="{FF2B5EF4-FFF2-40B4-BE49-F238E27FC236}">
                <a16:creationId xmlns:a16="http://schemas.microsoft.com/office/drawing/2014/main" id="{F4F773A2-A2AD-3611-8B65-2849F60A1E79}"/>
              </a:ext>
            </a:extLst>
          </p:cNvPr>
          <p:cNvGrpSpPr/>
          <p:nvPr/>
        </p:nvGrpSpPr>
        <p:grpSpPr>
          <a:xfrm>
            <a:off x="0" y="1282"/>
            <a:ext cx="12192000" cy="6856718"/>
            <a:chOff x="0" y="1282"/>
            <a:chExt cx="12192000" cy="6856718"/>
          </a:xfrm>
        </p:grpSpPr>
        <p:pic>
          <p:nvPicPr>
            <p:cNvPr id="5" name="Picture 4" descr="Diagram&#10;&#10;Description automatically generated">
              <a:extLst>
                <a:ext uri="{FF2B5EF4-FFF2-40B4-BE49-F238E27FC236}">
                  <a16:creationId xmlns:a16="http://schemas.microsoft.com/office/drawing/2014/main" id="{80F75911-8D9A-917B-8B07-D8F7B2299FC5}"/>
                </a:ext>
              </a:extLst>
            </p:cNvPr>
            <p:cNvPicPr>
              <a:picLocks noChangeAspect="1"/>
            </p:cNvPicPr>
            <p:nvPr/>
          </p:nvPicPr>
          <p:blipFill rotWithShape="1">
            <a:blip r:embed="rId2">
              <a:extLst>
                <a:ext uri="{28A0092B-C50C-407E-A947-70E740481C1C}">
                  <a14:useLocalDpi xmlns:a14="http://schemas.microsoft.com/office/drawing/2010/main" val="0"/>
                </a:ext>
              </a:extLst>
            </a:blip>
            <a:srcRect b="19"/>
            <a:stretch/>
          </p:blipFill>
          <p:spPr>
            <a:xfrm>
              <a:off x="20" y="1282"/>
              <a:ext cx="12191980" cy="6856718"/>
            </a:xfrm>
            <a:prstGeom prst="rect">
              <a:avLst/>
            </a:prstGeom>
          </p:spPr>
        </p:pic>
        <p:sp>
          <p:nvSpPr>
            <p:cNvPr id="6" name="Rectangle 5">
              <a:extLst>
                <a:ext uri="{FF2B5EF4-FFF2-40B4-BE49-F238E27FC236}">
                  <a16:creationId xmlns:a16="http://schemas.microsoft.com/office/drawing/2014/main" id="{A405C493-EEEF-0005-D94C-80F6860D3D24}"/>
                </a:ext>
              </a:extLst>
            </p:cNvPr>
            <p:cNvSpPr/>
            <p:nvPr/>
          </p:nvSpPr>
          <p:spPr>
            <a:xfrm>
              <a:off x="0" y="98659"/>
              <a:ext cx="2490537" cy="7098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TextBox 6">
            <a:extLst>
              <a:ext uri="{FF2B5EF4-FFF2-40B4-BE49-F238E27FC236}">
                <a16:creationId xmlns:a16="http://schemas.microsoft.com/office/drawing/2014/main" id="{2A2143D0-B85C-0E7F-5B7F-93F0339EC54E}"/>
              </a:ext>
            </a:extLst>
          </p:cNvPr>
          <p:cNvSpPr txBox="1"/>
          <p:nvPr/>
        </p:nvSpPr>
        <p:spPr>
          <a:xfrm>
            <a:off x="113898" y="392577"/>
            <a:ext cx="3108960" cy="461665"/>
          </a:xfrm>
          <a:prstGeom prst="rect">
            <a:avLst/>
          </a:prstGeom>
          <a:noFill/>
        </p:spPr>
        <p:txBody>
          <a:bodyPr wrap="square" lIns="91440" tIns="45720" rIns="91440" bIns="45720" rtlCol="0" anchor="t">
            <a:spAutoFit/>
          </a:bodyPr>
          <a:lstStyle/>
          <a:p>
            <a:r>
              <a:rPr lang="en-US" sz="2400" i="0">
                <a:solidFill>
                  <a:srgbClr val="5F6469"/>
                </a:solidFill>
                <a:effectLst/>
              </a:rPr>
              <a:t>“Money Made </a:t>
            </a:r>
            <a:r>
              <a:rPr lang="en-US" sz="2400">
                <a:solidFill>
                  <a:srgbClr val="5F6469"/>
                </a:solidFill>
              </a:rPr>
              <a:t>S</a:t>
            </a:r>
            <a:r>
              <a:rPr lang="en-US" sz="2400" i="0">
                <a:solidFill>
                  <a:srgbClr val="5F6469"/>
                </a:solidFill>
                <a:effectLst/>
              </a:rPr>
              <a:t>imple”</a:t>
            </a:r>
            <a:endParaRPr lang="en-US" sz="2400">
              <a:solidFill>
                <a:srgbClr val="5F6469"/>
              </a:solidFill>
              <a:cs typeface="Calibri"/>
            </a:endParaRPr>
          </a:p>
        </p:txBody>
      </p:sp>
      <p:sp>
        <p:nvSpPr>
          <p:cNvPr id="8" name="Subtitle 2">
            <a:extLst>
              <a:ext uri="{FF2B5EF4-FFF2-40B4-BE49-F238E27FC236}">
                <a16:creationId xmlns:a16="http://schemas.microsoft.com/office/drawing/2014/main" id="{30BFF1B6-DB78-3D43-A813-3EC875030FA9}"/>
              </a:ext>
            </a:extLst>
          </p:cNvPr>
          <p:cNvSpPr txBox="1">
            <a:spLocks/>
          </p:cNvSpPr>
          <p:nvPr/>
        </p:nvSpPr>
        <p:spPr>
          <a:xfrm>
            <a:off x="3561348" y="5145088"/>
            <a:ext cx="8446168" cy="171291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a:solidFill>
                  <a:schemeClr val="bg1"/>
                </a:solidFill>
                <a:latin typeface="Franklin Gothic Medium" panose="020B0603020102020204" pitchFamily="34" charset="0"/>
                <a:cs typeface="Aharoni" panose="02010803020104030203" pitchFamily="2" charset="-79"/>
              </a:rPr>
              <a:t>MIS 6393.003</a:t>
            </a:r>
          </a:p>
          <a:p>
            <a:pPr marL="0" indent="0">
              <a:buNone/>
            </a:pPr>
            <a:r>
              <a:rPr lang="en-US" b="1">
                <a:solidFill>
                  <a:schemeClr val="bg1"/>
                </a:solidFill>
                <a:latin typeface="Franklin Gothic Medium" panose="020B0603020102020204" pitchFamily="34" charset="0"/>
                <a:cs typeface="Aharoni" panose="02010803020104030203" pitchFamily="2" charset="-79"/>
              </a:rPr>
              <a:t>Foundations of Digital Product Management</a:t>
            </a:r>
          </a:p>
          <a:p>
            <a:pPr marL="0" indent="0">
              <a:buNone/>
            </a:pPr>
            <a:r>
              <a:rPr lang="en-US" b="1">
                <a:solidFill>
                  <a:schemeClr val="bg1"/>
                </a:solidFill>
                <a:latin typeface="Franklin Gothic Medium" panose="020B0603020102020204" pitchFamily="34" charset="0"/>
                <a:cs typeface="Aharoni" panose="02010803020104030203" pitchFamily="2" charset="-79"/>
              </a:rPr>
              <a:t>Dr. Vasant Gondhalekar</a:t>
            </a:r>
          </a:p>
        </p:txBody>
      </p:sp>
      <p:sp>
        <p:nvSpPr>
          <p:cNvPr id="11" name="TextBox 10">
            <a:extLst>
              <a:ext uri="{FF2B5EF4-FFF2-40B4-BE49-F238E27FC236}">
                <a16:creationId xmlns:a16="http://schemas.microsoft.com/office/drawing/2014/main" id="{62A8D7F8-7141-7BE2-25D5-E44BFA5A2F98}"/>
              </a:ext>
            </a:extLst>
          </p:cNvPr>
          <p:cNvSpPr txBox="1"/>
          <p:nvPr/>
        </p:nvSpPr>
        <p:spPr>
          <a:xfrm>
            <a:off x="5293895" y="277869"/>
            <a:ext cx="6713621" cy="892552"/>
          </a:xfrm>
          <a:prstGeom prst="rect">
            <a:avLst/>
          </a:prstGeom>
          <a:noFill/>
        </p:spPr>
        <p:txBody>
          <a:bodyPr wrap="square">
            <a:spAutoFit/>
          </a:bodyPr>
          <a:lstStyle/>
          <a:p>
            <a:pPr algn="r"/>
            <a:r>
              <a:rPr lang="en-US" sz="2600" dirty="0">
                <a:solidFill>
                  <a:schemeClr val="bg1"/>
                </a:solidFill>
                <a:latin typeface="Franklin Gothic Medium" panose="020B0603020102020204" pitchFamily="34" charset="0"/>
              </a:rPr>
              <a:t>Team Name: Mavericks</a:t>
            </a:r>
          </a:p>
          <a:p>
            <a:pPr algn="r"/>
            <a:endParaRPr lang="en-US" sz="2600" dirty="0">
              <a:solidFill>
                <a:schemeClr val="bg1"/>
              </a:solidFill>
              <a:latin typeface="Franklin Gothic Medium" panose="020B0603020102020204" pitchFamily="34" charset="0"/>
            </a:endParaRPr>
          </a:p>
        </p:txBody>
      </p:sp>
    </p:spTree>
    <p:extLst>
      <p:ext uri="{BB962C8B-B14F-4D97-AF65-F5344CB8AC3E}">
        <p14:creationId xmlns:p14="http://schemas.microsoft.com/office/powerpoint/2010/main" val="42644469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DC812914-9320-C938-C7EA-8320059909F0}"/>
              </a:ext>
            </a:extLst>
          </p:cNvPr>
          <p:cNvPicPr>
            <a:picLocks noChangeAspect="1"/>
          </p:cNvPicPr>
          <p:nvPr/>
        </p:nvPicPr>
        <p:blipFill rotWithShape="1">
          <a:blip r:embed="rId3">
            <a:extLst>
              <a:ext uri="{28A0092B-C50C-407E-A947-70E740481C1C}">
                <a14:useLocalDpi xmlns:a14="http://schemas.microsoft.com/office/drawing/2010/main" val="0"/>
              </a:ext>
            </a:extLst>
          </a:blip>
          <a:srcRect b="19"/>
          <a:stretch/>
        </p:blipFill>
        <p:spPr>
          <a:xfrm>
            <a:off x="20" y="1282"/>
            <a:ext cx="12191980" cy="6856718"/>
          </a:xfrm>
          <a:prstGeom prst="rect">
            <a:avLst/>
          </a:prstGeom>
        </p:spPr>
      </p:pic>
      <p:sp>
        <p:nvSpPr>
          <p:cNvPr id="4" name="Rectangle 3">
            <a:extLst>
              <a:ext uri="{FF2B5EF4-FFF2-40B4-BE49-F238E27FC236}">
                <a16:creationId xmlns:a16="http://schemas.microsoft.com/office/drawing/2014/main" id="{BE3B47F9-7CCD-6527-1F92-3CD844CE729C}"/>
              </a:ext>
            </a:extLst>
          </p:cNvPr>
          <p:cNvSpPr/>
          <p:nvPr/>
        </p:nvSpPr>
        <p:spPr>
          <a:xfrm>
            <a:off x="101600" y="88900"/>
            <a:ext cx="2298700" cy="7239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nip Single Corner of Rectangle 9">
            <a:extLst>
              <a:ext uri="{FF2B5EF4-FFF2-40B4-BE49-F238E27FC236}">
                <a16:creationId xmlns:a16="http://schemas.microsoft.com/office/drawing/2014/main" id="{4133F725-FD6C-B5FD-A859-9F9E3C49A693}"/>
              </a:ext>
            </a:extLst>
          </p:cNvPr>
          <p:cNvSpPr/>
          <p:nvPr/>
        </p:nvSpPr>
        <p:spPr>
          <a:xfrm>
            <a:off x="0" y="250921"/>
            <a:ext cx="5321808" cy="648215"/>
          </a:xfrm>
          <a:prstGeom prst="snip1Rect">
            <a:avLst>
              <a:gd name="adj" fmla="val 50000"/>
            </a:avLst>
          </a:prstGeom>
          <a:solidFill>
            <a:srgbClr val="4186F5"/>
          </a:solidFill>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solidFill>
                  <a:schemeClr val="bg1"/>
                </a:solidFill>
                <a:latin typeface="Arial Hebrew" pitchFamily="2" charset="-79"/>
                <a:cs typeface="Arial Hebrew" pitchFamily="2" charset="-79"/>
              </a:rPr>
              <a:t>MARKETING CAMPAIGNS – INDIA</a:t>
            </a:r>
          </a:p>
        </p:txBody>
      </p:sp>
      <p:grpSp>
        <p:nvGrpSpPr>
          <p:cNvPr id="8" name="Group 7">
            <a:extLst>
              <a:ext uri="{FF2B5EF4-FFF2-40B4-BE49-F238E27FC236}">
                <a16:creationId xmlns:a16="http://schemas.microsoft.com/office/drawing/2014/main" id="{1A5D5366-6747-589F-F687-501C5480B8B3}"/>
              </a:ext>
            </a:extLst>
          </p:cNvPr>
          <p:cNvGrpSpPr/>
          <p:nvPr/>
        </p:nvGrpSpPr>
        <p:grpSpPr>
          <a:xfrm>
            <a:off x="239793" y="1268153"/>
            <a:ext cx="6529977" cy="5068153"/>
            <a:chOff x="239793" y="1268153"/>
            <a:chExt cx="6529977" cy="5068153"/>
          </a:xfrm>
        </p:grpSpPr>
        <p:sp>
          <p:nvSpPr>
            <p:cNvPr id="5" name="Parallelogram 4">
              <a:extLst>
                <a:ext uri="{FF2B5EF4-FFF2-40B4-BE49-F238E27FC236}">
                  <a16:creationId xmlns:a16="http://schemas.microsoft.com/office/drawing/2014/main" id="{770571CD-9C7F-97CA-5FF0-013D3C24B1BA}"/>
                </a:ext>
              </a:extLst>
            </p:cNvPr>
            <p:cNvSpPr/>
            <p:nvPr/>
          </p:nvSpPr>
          <p:spPr>
            <a:xfrm rot="404324">
              <a:off x="655254" y="1268153"/>
              <a:ext cx="3107866" cy="3837115"/>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Parallelogram 6">
              <a:extLst>
                <a:ext uri="{FF2B5EF4-FFF2-40B4-BE49-F238E27FC236}">
                  <a16:creationId xmlns:a16="http://schemas.microsoft.com/office/drawing/2014/main" id="{82B99AD7-220E-7121-912D-EFF132C72775}"/>
                </a:ext>
              </a:extLst>
            </p:cNvPr>
            <p:cNvSpPr/>
            <p:nvPr/>
          </p:nvSpPr>
          <p:spPr>
            <a:xfrm rot="420035">
              <a:off x="2907296" y="1280179"/>
              <a:ext cx="3862474" cy="4387834"/>
            </a:xfrm>
            <a:prstGeom prst="parallelogram">
              <a:avLst/>
            </a:prstGeom>
            <a:solidFill>
              <a:srgbClr val="4186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Parallelogram 12">
              <a:extLst>
                <a:ext uri="{FF2B5EF4-FFF2-40B4-BE49-F238E27FC236}">
                  <a16:creationId xmlns:a16="http://schemas.microsoft.com/office/drawing/2014/main" id="{B2CDFDD3-0A6F-BE7D-FA97-A62B4459F8C5}"/>
                </a:ext>
              </a:extLst>
            </p:cNvPr>
            <p:cNvSpPr/>
            <p:nvPr/>
          </p:nvSpPr>
          <p:spPr>
            <a:xfrm rot="404324">
              <a:off x="239793" y="2499191"/>
              <a:ext cx="3107866" cy="3837115"/>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3" name="TextBox 42">
            <a:extLst>
              <a:ext uri="{FF2B5EF4-FFF2-40B4-BE49-F238E27FC236}">
                <a16:creationId xmlns:a16="http://schemas.microsoft.com/office/drawing/2014/main" id="{52B22337-A7E7-F77B-25F5-0606652B43B4}"/>
              </a:ext>
            </a:extLst>
          </p:cNvPr>
          <p:cNvSpPr txBox="1"/>
          <p:nvPr/>
        </p:nvSpPr>
        <p:spPr>
          <a:xfrm>
            <a:off x="4664539" y="1314440"/>
            <a:ext cx="7086600" cy="2031325"/>
          </a:xfrm>
          <a:prstGeom prst="rect">
            <a:avLst/>
          </a:prstGeom>
          <a:solidFill>
            <a:schemeClr val="bg1"/>
          </a:solidFill>
        </p:spPr>
        <p:txBody>
          <a:bodyPr wrap="square" rtlCol="0">
            <a:spAutoFit/>
          </a:bodyPr>
          <a:lstStyle/>
          <a:p>
            <a:pPr marL="285750" indent="-285750">
              <a:buFont typeface="Arial" panose="020B0604020202020204" pitchFamily="34" charset="0"/>
              <a:buChar char="•"/>
            </a:pPr>
            <a:r>
              <a:rPr lang="en-US" err="1"/>
              <a:t>SaferWithGoogle</a:t>
            </a:r>
            <a:r>
              <a:rPr lang="en-US"/>
              <a:t> – a safer way to pay</a:t>
            </a:r>
          </a:p>
          <a:p>
            <a:pPr marL="285750" indent="-285750">
              <a:buFont typeface="Arial" panose="020B0604020202020204" pitchFamily="34" charset="0"/>
              <a:buChar char="•"/>
            </a:pPr>
            <a:r>
              <a:rPr lang="en-US"/>
              <a:t>#GoIndia</a:t>
            </a:r>
          </a:p>
          <a:p>
            <a:pPr marL="285750" indent="-285750">
              <a:buFont typeface="Arial" panose="020B0604020202020204" pitchFamily="34" charset="0"/>
              <a:buChar char="•"/>
            </a:pPr>
            <a:r>
              <a:rPr lang="en-US"/>
              <a:t>#StampwaliDiwali</a:t>
            </a:r>
          </a:p>
          <a:p>
            <a:pPr marL="285750" indent="-285750">
              <a:buFont typeface="Arial" panose="020B0604020202020204" pitchFamily="34" charset="0"/>
              <a:buChar char="•"/>
            </a:pPr>
            <a:r>
              <a:rPr lang="en-US" i="1"/>
              <a:t>‘Digital Payment Abhiyan’</a:t>
            </a:r>
            <a:r>
              <a:rPr lang="en-US"/>
              <a:t> – i</a:t>
            </a:r>
            <a:r>
              <a:rPr lang="en-US" b="0" i="0">
                <a:effectLst/>
              </a:rPr>
              <a:t>ncreasing awareness about cashless payment and online financial security in the country.</a:t>
            </a:r>
            <a:endParaRPr lang="en-US"/>
          </a:p>
          <a:p>
            <a:pPr marL="285750" indent="-285750">
              <a:buFont typeface="Arial" panose="020B0604020202020204" pitchFamily="34" charset="0"/>
              <a:buChar char="•"/>
            </a:pPr>
            <a:r>
              <a:rPr lang="en-US" b="0" i="1">
                <a:effectLst/>
              </a:rPr>
              <a:t>‘The Vodafone-Idea Phone Line’</a:t>
            </a:r>
            <a:r>
              <a:rPr lang="en-US" b="0" i="0">
                <a:effectLst/>
              </a:rPr>
              <a:t> – to help people in the rural areas, where internet connection is weak, get information about everything.</a:t>
            </a:r>
          </a:p>
        </p:txBody>
      </p:sp>
      <p:pic>
        <p:nvPicPr>
          <p:cNvPr id="1034" name="Picture 10" descr="Google's new ads focus on internet safety from a SME business owner's lens">
            <a:extLst>
              <a:ext uri="{FF2B5EF4-FFF2-40B4-BE49-F238E27FC236}">
                <a16:creationId xmlns:a16="http://schemas.microsoft.com/office/drawing/2014/main" id="{BC5EADD2-A904-DDAF-2677-7840EBB0C31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0861" y="1365196"/>
            <a:ext cx="3766727" cy="1980569"/>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GooglePay's Gamification Strategy - Diwali Stamps Collection">
            <a:extLst>
              <a:ext uri="{FF2B5EF4-FFF2-40B4-BE49-F238E27FC236}">
                <a16:creationId xmlns:a16="http://schemas.microsoft.com/office/drawing/2014/main" id="{A77C7698-BC87-6F8C-400B-5B1AEAE8E87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0860" y="3709386"/>
            <a:ext cx="3766727" cy="2377579"/>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Get Rare Tickets On Google Pay Go India With This Trick: Google Pay Go India  Offers – Trak.in – Indian Business of Tech, Mobile &amp; Startups">
            <a:extLst>
              <a:ext uri="{FF2B5EF4-FFF2-40B4-BE49-F238E27FC236}">
                <a16:creationId xmlns:a16="http://schemas.microsoft.com/office/drawing/2014/main" id="{B843A69E-A9DA-A1F2-6519-0F762576F2E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78127" y="4063031"/>
            <a:ext cx="2857500" cy="1600200"/>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Google Assistant now available to Indian phone users through toll-free  number, will answer questions for free">
            <a:extLst>
              <a:ext uri="{FF2B5EF4-FFF2-40B4-BE49-F238E27FC236}">
                <a16:creationId xmlns:a16="http://schemas.microsoft.com/office/drawing/2014/main" id="{8128670B-F47A-1405-DFE2-0DF5D4CD534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406168" y="3639298"/>
            <a:ext cx="4344971" cy="24476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39969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Diagram&#10;&#10;Description automatically generated">
            <a:extLst>
              <a:ext uri="{FF2B5EF4-FFF2-40B4-BE49-F238E27FC236}">
                <a16:creationId xmlns:a16="http://schemas.microsoft.com/office/drawing/2014/main" id="{DD961AC4-53B7-8D04-AD24-75DB34A0BA30}"/>
              </a:ext>
            </a:extLst>
          </p:cNvPr>
          <p:cNvPicPr>
            <a:picLocks noChangeAspect="1"/>
          </p:cNvPicPr>
          <p:nvPr/>
        </p:nvPicPr>
        <p:blipFill rotWithShape="1">
          <a:blip r:embed="rId2">
            <a:extLst>
              <a:ext uri="{28A0092B-C50C-407E-A947-70E740481C1C}">
                <a14:useLocalDpi xmlns:a14="http://schemas.microsoft.com/office/drawing/2010/main" val="0"/>
              </a:ext>
            </a:extLst>
          </a:blip>
          <a:srcRect l="22597" t="75397" b="20"/>
          <a:stretch/>
        </p:blipFill>
        <p:spPr>
          <a:xfrm rot="10800000">
            <a:off x="3048" y="-68839"/>
            <a:ext cx="12188952" cy="6857999"/>
          </a:xfrm>
          <a:prstGeom prst="rect">
            <a:avLst/>
          </a:prstGeom>
        </p:spPr>
      </p:pic>
      <p:sp>
        <p:nvSpPr>
          <p:cNvPr id="6" name="Snip Single Corner of Rectangle 35">
            <a:extLst>
              <a:ext uri="{FF2B5EF4-FFF2-40B4-BE49-F238E27FC236}">
                <a16:creationId xmlns:a16="http://schemas.microsoft.com/office/drawing/2014/main" id="{3AD78A7D-81A8-D8C9-1062-57308EAFFE62}"/>
              </a:ext>
            </a:extLst>
          </p:cNvPr>
          <p:cNvSpPr/>
          <p:nvPr/>
        </p:nvSpPr>
        <p:spPr>
          <a:xfrm>
            <a:off x="7056" y="256521"/>
            <a:ext cx="4382063" cy="676167"/>
          </a:xfrm>
          <a:prstGeom prst="snip1Rect">
            <a:avLst>
              <a:gd name="adj" fmla="val 50000"/>
            </a:avLst>
          </a:prstGeom>
          <a:solidFill>
            <a:schemeClr val="bg1"/>
          </a:solidFill>
          <a:scene3d>
            <a:camera prst="orthographicFront"/>
            <a:lightRig rig="threePt" dir="t"/>
          </a:scene3d>
          <a:sp3d contourW="25400">
            <a:bevelT w="165100"/>
            <a:bevelB w="165100"/>
            <a:contourClr>
              <a:schemeClr val="accent1">
                <a:lumMod val="7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a:solidFill>
                  <a:srgbClr val="4186F5"/>
                </a:solidFill>
                <a:latin typeface="Arial Hebrew" pitchFamily="2" charset="-79"/>
                <a:cs typeface="Arial Hebrew" pitchFamily="2" charset="-79"/>
              </a:rPr>
              <a:t>SWOT ANALYSIS</a:t>
            </a:r>
          </a:p>
        </p:txBody>
      </p:sp>
      <p:graphicFrame>
        <p:nvGraphicFramePr>
          <p:cNvPr id="2" name="Content Placeholder 4">
            <a:extLst>
              <a:ext uri="{FF2B5EF4-FFF2-40B4-BE49-F238E27FC236}">
                <a16:creationId xmlns:a16="http://schemas.microsoft.com/office/drawing/2014/main" id="{66695A9D-004F-57E4-08B4-C7E4C7631103}"/>
              </a:ext>
            </a:extLst>
          </p:cNvPr>
          <p:cNvGraphicFramePr>
            <a:graphicFrameLocks noGrp="1"/>
          </p:cNvGraphicFramePr>
          <p:nvPr>
            <p:ph idx="1"/>
            <p:extLst>
              <p:ext uri="{D42A27DB-BD31-4B8C-83A1-F6EECF244321}">
                <p14:modId xmlns:p14="http://schemas.microsoft.com/office/powerpoint/2010/main" val="3800232068"/>
              </p:ext>
            </p:extLst>
          </p:nvPr>
        </p:nvGraphicFramePr>
        <p:xfrm>
          <a:off x="827532" y="1178684"/>
          <a:ext cx="10536936" cy="5090160"/>
        </p:xfrm>
        <a:graphic>
          <a:graphicData uri="http://schemas.openxmlformats.org/drawingml/2006/table">
            <a:tbl>
              <a:tblPr bandRow="1">
                <a:tableStyleId>{B301B821-A1FF-4177-AEE7-76D212191A09}</a:tableStyleId>
              </a:tblPr>
              <a:tblGrid>
                <a:gridCol w="5279136">
                  <a:extLst>
                    <a:ext uri="{9D8B030D-6E8A-4147-A177-3AD203B41FA5}">
                      <a16:colId xmlns:a16="http://schemas.microsoft.com/office/drawing/2014/main" val="925596703"/>
                    </a:ext>
                  </a:extLst>
                </a:gridCol>
                <a:gridCol w="5257800">
                  <a:extLst>
                    <a:ext uri="{9D8B030D-6E8A-4147-A177-3AD203B41FA5}">
                      <a16:colId xmlns:a16="http://schemas.microsoft.com/office/drawing/2014/main" val="1180682252"/>
                    </a:ext>
                  </a:extLst>
                </a:gridCol>
              </a:tblGrid>
              <a:tr h="0">
                <a:tc>
                  <a:txBody>
                    <a:bodyPr/>
                    <a:lstStyle/>
                    <a:p>
                      <a:pPr algn="ctr" fontAlgn="t"/>
                      <a:r>
                        <a:rPr lang="en-US" u="none" strike="noStrike" dirty="0">
                          <a:solidFill>
                            <a:sysClr val="windowText" lastClr="000000"/>
                          </a:solidFill>
                          <a:effectLst/>
                        </a:rPr>
                        <a:t>Strengths </a:t>
                      </a:r>
                      <a:endParaRPr lang="en-US" b="0" u="none" strike="noStrike" dirty="0">
                        <a:solidFill>
                          <a:sysClr val="windowText" lastClr="000000"/>
                        </a:solidFill>
                        <a:effectLst/>
                        <a:latin typeface="AvertaStd"/>
                      </a:endParaRPr>
                    </a:p>
                  </a:txBody>
                  <a:tcPr marR="95250" marT="190500" marB="19050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fontAlgn="t"/>
                      <a:r>
                        <a:rPr lang="en-US" u="none" strike="noStrike">
                          <a:solidFill>
                            <a:sysClr val="windowText" lastClr="000000"/>
                          </a:solidFill>
                          <a:effectLst/>
                        </a:rPr>
                        <a:t>Weaknesses</a:t>
                      </a:r>
                      <a:endParaRPr lang="en-US" b="0" u="none" strike="noStrike">
                        <a:solidFill>
                          <a:sysClr val="windowText" lastClr="000000"/>
                        </a:solidFill>
                        <a:effectLst/>
                        <a:latin typeface="AvertaStd"/>
                      </a:endParaRPr>
                    </a:p>
                  </a:txBody>
                  <a:tcPr marR="95250" marT="190500" marB="19050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561459790"/>
                  </a:ext>
                </a:extLst>
              </a:tr>
              <a:tr h="0">
                <a:tc>
                  <a:txBody>
                    <a:bodyPr/>
                    <a:lstStyle/>
                    <a:p>
                      <a:pPr fontAlgn="t">
                        <a:buFont typeface="Arial" panose="020B0604020202020204" pitchFamily="34" charset="0"/>
                        <a:buChar char="•"/>
                      </a:pPr>
                      <a:r>
                        <a:rPr lang="en-US" sz="1800" u="none" strike="noStrike" kern="1200" dirty="0">
                          <a:solidFill>
                            <a:sysClr val="windowText" lastClr="000000"/>
                          </a:solidFill>
                          <a:effectLst/>
                          <a:latin typeface="+mn-lt"/>
                          <a:ea typeface="+mn-ea"/>
                          <a:cs typeface="+mn-cs"/>
                        </a:rPr>
                        <a:t>Streamlined interface and intuitive usability.</a:t>
                      </a:r>
                    </a:p>
                    <a:p>
                      <a:pPr fontAlgn="t">
                        <a:buFont typeface="Arial" panose="020B0604020202020204" pitchFamily="34" charset="0"/>
                        <a:buChar char="•"/>
                      </a:pPr>
                      <a:r>
                        <a:rPr lang="en-US" u="none" strike="noStrike" dirty="0">
                          <a:solidFill>
                            <a:sysClr val="windowText" lastClr="000000"/>
                          </a:solidFill>
                          <a:effectLst/>
                        </a:rPr>
                        <a:t>Integration with other Google Services.</a:t>
                      </a:r>
                    </a:p>
                    <a:p>
                      <a:pPr fontAlgn="t">
                        <a:buFont typeface="Arial" panose="020B0604020202020204" pitchFamily="34" charset="0"/>
                        <a:buChar char="•"/>
                      </a:pPr>
                      <a:r>
                        <a:rPr lang="en-US" u="none" strike="noStrike" dirty="0">
                          <a:solidFill>
                            <a:sysClr val="windowText" lastClr="000000"/>
                          </a:solidFill>
                          <a:effectLst/>
                        </a:rPr>
                        <a:t>Payment Insights.</a:t>
                      </a:r>
                    </a:p>
                    <a:p>
                      <a:pPr fontAlgn="t">
                        <a:buFont typeface="Arial" panose="020B0604020202020204" pitchFamily="34" charset="0"/>
                        <a:buChar char="•"/>
                      </a:pPr>
                      <a:r>
                        <a:rPr lang="en-US" sz="1800" u="none" strike="noStrike" kern="1200" dirty="0">
                          <a:solidFill>
                            <a:sysClr val="windowText" lastClr="000000"/>
                          </a:solidFill>
                          <a:effectLst/>
                          <a:latin typeface="+mn-lt"/>
                          <a:ea typeface="+mn-ea"/>
                          <a:cs typeface="+mn-cs"/>
                        </a:rPr>
                        <a:t>Rewards, cashback and loyalty programs.</a:t>
                      </a:r>
                    </a:p>
                  </a:txBody>
                  <a:tcPr marR="95250" marT="190500" marB="190500">
                    <a:lnL w="12700" cap="flat" cmpd="sng" algn="ctr">
                      <a:solidFill>
                        <a:schemeClr val="tx1"/>
                      </a:solidFill>
                      <a:prstDash val="solid"/>
                      <a:round/>
                      <a:headEnd type="none" w="med" len="med"/>
                      <a:tailEnd type="none" w="med" len="med"/>
                    </a:lnL>
                  </a:tcPr>
                </a:tc>
                <a:tc>
                  <a:txBody>
                    <a:bodyPr/>
                    <a:lstStyle/>
                    <a:p>
                      <a:pPr fontAlgn="t">
                        <a:buFont typeface="Arial" panose="020B0604020202020204" pitchFamily="34" charset="0"/>
                        <a:buChar char="•"/>
                      </a:pPr>
                      <a:r>
                        <a:rPr lang="en-US" u="none" strike="noStrike" dirty="0">
                          <a:solidFill>
                            <a:sysClr val="windowText" lastClr="000000"/>
                          </a:solidFill>
                          <a:effectLst/>
                        </a:rPr>
                        <a:t>Geographic availability.</a:t>
                      </a:r>
                    </a:p>
                    <a:p>
                      <a:pPr fontAlgn="t">
                        <a:buFont typeface="Arial" panose="020B0604020202020204" pitchFamily="34" charset="0"/>
                        <a:buChar char="•"/>
                      </a:pPr>
                      <a:r>
                        <a:rPr lang="en-US" u="none" strike="noStrike" dirty="0">
                          <a:solidFill>
                            <a:sysClr val="windowText" lastClr="000000"/>
                          </a:solidFill>
                          <a:effectLst/>
                        </a:rPr>
                        <a:t>Emotional acceptance.</a:t>
                      </a:r>
                    </a:p>
                    <a:p>
                      <a:pPr fontAlgn="t">
                        <a:buFont typeface="Arial" panose="020B0604020202020204" pitchFamily="34" charset="0"/>
                        <a:buChar char="•"/>
                      </a:pPr>
                      <a:r>
                        <a:rPr lang="en-US" u="none" strike="noStrike" dirty="0">
                          <a:solidFill>
                            <a:sysClr val="windowText" lastClr="000000"/>
                          </a:solidFill>
                          <a:effectLst/>
                        </a:rPr>
                        <a:t>It does not support all cards, Ex: RuPay.</a:t>
                      </a:r>
                    </a:p>
                    <a:p>
                      <a:pPr fontAlgn="t">
                        <a:buFont typeface="Arial" panose="020B0604020202020204" pitchFamily="34" charset="0"/>
                        <a:buChar char="•"/>
                      </a:pPr>
                      <a:r>
                        <a:rPr lang="en-US" u="none" strike="noStrike" dirty="0">
                          <a:solidFill>
                            <a:sysClr val="windowText" lastClr="000000"/>
                          </a:solidFill>
                          <a:effectLst/>
                        </a:rPr>
                        <a:t>Monetization challenge.</a:t>
                      </a:r>
                    </a:p>
                  </a:txBody>
                  <a:tcPr marR="95250" marT="190500" marB="190500">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242650972"/>
                  </a:ext>
                </a:extLst>
              </a:tr>
              <a:tr h="0">
                <a:tc>
                  <a:txBody>
                    <a:bodyPr/>
                    <a:lstStyle/>
                    <a:p>
                      <a:pPr algn="ctr" fontAlgn="t"/>
                      <a:r>
                        <a:rPr lang="en-US" u="none" strike="noStrike">
                          <a:solidFill>
                            <a:sysClr val="windowText" lastClr="000000"/>
                          </a:solidFill>
                          <a:effectLst/>
                        </a:rPr>
                        <a:t>Opportunities</a:t>
                      </a:r>
                      <a:endParaRPr lang="en-US" b="0" u="none" strike="noStrike">
                        <a:solidFill>
                          <a:sysClr val="windowText" lastClr="000000"/>
                        </a:solidFill>
                        <a:effectLst/>
                        <a:latin typeface="AvertaStd"/>
                      </a:endParaRPr>
                    </a:p>
                  </a:txBody>
                  <a:tcPr marR="95250" marT="190500" marB="190500">
                    <a:lnL w="12700" cap="flat" cmpd="sng" algn="ctr">
                      <a:solidFill>
                        <a:schemeClr val="tx1"/>
                      </a:solidFill>
                      <a:prstDash val="solid"/>
                      <a:round/>
                      <a:headEnd type="none" w="med" len="med"/>
                      <a:tailEnd type="none" w="med" len="med"/>
                    </a:lnL>
                  </a:tcPr>
                </a:tc>
                <a:tc>
                  <a:txBody>
                    <a:bodyPr/>
                    <a:lstStyle/>
                    <a:p>
                      <a:pPr algn="ctr" fontAlgn="t"/>
                      <a:r>
                        <a:rPr lang="en-US" u="none" strike="noStrike">
                          <a:solidFill>
                            <a:sysClr val="windowText" lastClr="000000"/>
                          </a:solidFill>
                          <a:effectLst/>
                        </a:rPr>
                        <a:t>Threats</a:t>
                      </a:r>
                      <a:endParaRPr lang="en-US" b="0" u="none" strike="noStrike">
                        <a:solidFill>
                          <a:sysClr val="windowText" lastClr="000000"/>
                        </a:solidFill>
                        <a:effectLst/>
                        <a:latin typeface="AvertaStd"/>
                      </a:endParaRPr>
                    </a:p>
                  </a:txBody>
                  <a:tcPr marR="95250" marT="190500" marB="190500">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666360093"/>
                  </a:ext>
                </a:extLst>
              </a:tr>
              <a:tr h="0">
                <a:tc>
                  <a:txBody>
                    <a:bodyPr/>
                    <a:lstStyle/>
                    <a:p>
                      <a:pPr fontAlgn="t">
                        <a:buFont typeface="Arial" panose="020B0604020202020204" pitchFamily="34" charset="0"/>
                        <a:buChar char="•"/>
                      </a:pPr>
                      <a:r>
                        <a:rPr lang="en-US" b="0" u="none" strike="noStrike" dirty="0">
                          <a:solidFill>
                            <a:sysClr val="windowText" lastClr="000000"/>
                          </a:solidFill>
                          <a:effectLst/>
                          <a:latin typeface="AvertaStd"/>
                        </a:rPr>
                        <a:t>Increase geographic availability.</a:t>
                      </a:r>
                    </a:p>
                    <a:p>
                      <a:pPr fontAlgn="t">
                        <a:buFont typeface="Arial" panose="020B0604020202020204" pitchFamily="34" charset="0"/>
                        <a:buChar char="•"/>
                      </a:pPr>
                      <a:r>
                        <a:rPr lang="en-US" sz="1800" b="0" u="none" strike="noStrike" kern="1200" dirty="0">
                          <a:solidFill>
                            <a:sysClr val="windowText" lastClr="000000"/>
                          </a:solidFill>
                          <a:effectLst/>
                          <a:latin typeface="AvertaStd"/>
                          <a:ea typeface="+mn-ea"/>
                          <a:cs typeface="+mn-cs"/>
                        </a:rPr>
                        <a:t>Enhance security and privacy – when compared to its competition.</a:t>
                      </a:r>
                    </a:p>
                    <a:p>
                      <a:pPr fontAlgn="t">
                        <a:buFont typeface="Arial" panose="020B0604020202020204" pitchFamily="34" charset="0"/>
                        <a:buChar char="•"/>
                      </a:pPr>
                      <a:r>
                        <a:rPr lang="en-US" sz="1800" b="0" u="none" strike="noStrike" kern="1200" dirty="0">
                          <a:solidFill>
                            <a:sysClr val="windowText" lastClr="000000"/>
                          </a:solidFill>
                          <a:effectLst/>
                          <a:latin typeface="AvertaStd"/>
                          <a:ea typeface="+mn-ea"/>
                          <a:cs typeface="+mn-cs"/>
                        </a:rPr>
                        <a:t>Redesign its rewards and loyalty program.</a:t>
                      </a:r>
                    </a:p>
                    <a:p>
                      <a:pPr fontAlgn="t">
                        <a:buFont typeface="Arial" panose="020B0604020202020204" pitchFamily="34" charset="0"/>
                        <a:buChar char="•"/>
                      </a:pPr>
                      <a:r>
                        <a:rPr lang="en-IN" dirty="0"/>
                        <a:t>Integrate with more merchants and services.</a:t>
                      </a:r>
                    </a:p>
                    <a:p>
                      <a:pPr fontAlgn="t">
                        <a:buFont typeface="Arial" panose="020B0604020202020204" pitchFamily="34" charset="0"/>
                        <a:buChar char="•"/>
                      </a:pPr>
                      <a:r>
                        <a:rPr lang="en-IN" dirty="0"/>
                        <a:t>Increase user engagement – by offering personalised recommendations.</a:t>
                      </a:r>
                      <a:endParaRPr lang="en-US" sz="1800" b="0" u="none" strike="noStrike" kern="1200" dirty="0">
                        <a:solidFill>
                          <a:sysClr val="windowText" lastClr="000000"/>
                        </a:solidFill>
                        <a:effectLst/>
                        <a:latin typeface="AvertaStd"/>
                        <a:ea typeface="+mn-ea"/>
                        <a:cs typeface="+mn-cs"/>
                      </a:endParaRPr>
                    </a:p>
                  </a:txBody>
                  <a:tcPr marR="95250" marT="190500" marB="190500">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fontAlgn="t">
                        <a:buFont typeface="Arial" panose="020B0604020202020204" pitchFamily="34" charset="0"/>
                        <a:buChar char="•"/>
                      </a:pPr>
                      <a:r>
                        <a:rPr lang="en-US" u="none" strike="noStrike" dirty="0">
                          <a:solidFill>
                            <a:sysClr val="windowText" lastClr="000000"/>
                          </a:solidFill>
                          <a:effectLst/>
                        </a:rPr>
                        <a:t>Security breaches.</a:t>
                      </a:r>
                    </a:p>
                    <a:p>
                      <a:pPr fontAlgn="t">
                        <a:buFont typeface="Arial" panose="020B0604020202020204" pitchFamily="34" charset="0"/>
                        <a:buChar char="•"/>
                      </a:pPr>
                      <a:r>
                        <a:rPr lang="en-US" u="none" strike="noStrike" dirty="0">
                          <a:solidFill>
                            <a:sysClr val="windowText" lastClr="000000"/>
                          </a:solidFill>
                          <a:effectLst/>
                        </a:rPr>
                        <a:t>Advancements by its competition.</a:t>
                      </a:r>
                    </a:p>
                    <a:p>
                      <a:pPr fontAlgn="t">
                        <a:buFont typeface="Arial" panose="020B0604020202020204" pitchFamily="34" charset="0"/>
                        <a:buChar char="•"/>
                      </a:pPr>
                      <a:r>
                        <a:rPr lang="en-US" b="0" u="none" strike="noStrike" dirty="0">
                          <a:solidFill>
                            <a:sysClr val="windowText" lastClr="000000"/>
                          </a:solidFill>
                          <a:effectLst/>
                          <a:latin typeface="AvertaStd"/>
                        </a:rPr>
                        <a:t>Regulatory issues.</a:t>
                      </a:r>
                    </a:p>
                    <a:p>
                      <a:pPr fontAlgn="t">
                        <a:buFont typeface="Arial" panose="020B0604020202020204" pitchFamily="34" charset="0"/>
                        <a:buChar char="•"/>
                      </a:pPr>
                      <a:r>
                        <a:rPr lang="en-US" b="0" u="none" strike="noStrike" dirty="0">
                          <a:solidFill>
                            <a:sysClr val="windowText" lastClr="000000"/>
                          </a:solidFill>
                          <a:effectLst/>
                          <a:latin typeface="AvertaStd"/>
                        </a:rPr>
                        <a:t>Payment habits.</a:t>
                      </a:r>
                    </a:p>
                  </a:txBody>
                  <a:tcPr marR="95250" marT="190500" marB="190500">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29879493"/>
                  </a:ext>
                </a:extLst>
              </a:tr>
            </a:tbl>
          </a:graphicData>
        </a:graphic>
      </p:graphicFrame>
    </p:spTree>
    <p:extLst>
      <p:ext uri="{BB962C8B-B14F-4D97-AF65-F5344CB8AC3E}">
        <p14:creationId xmlns:p14="http://schemas.microsoft.com/office/powerpoint/2010/main" val="37188498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8" name="Rectangle 47">
            <a:extLst>
              <a:ext uri="{FF2B5EF4-FFF2-40B4-BE49-F238E27FC236}">
                <a16:creationId xmlns:a16="http://schemas.microsoft.com/office/drawing/2014/main" id="{ECC07320-C2CA-4E29-8481-9D9E143C7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178FB36B-5BFE-42CA-BC60-1115E0D95E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a:extLst>
              <a:ext uri="{FF2B5EF4-FFF2-40B4-BE49-F238E27FC236}">
                <a16:creationId xmlns:a16="http://schemas.microsoft.com/office/drawing/2014/main" id="{CFDF7E3C-422D-F32B-5B4A-80F394EFC368}"/>
              </a:ext>
            </a:extLst>
          </p:cNvPr>
          <p:cNvGrpSpPr/>
          <p:nvPr/>
        </p:nvGrpSpPr>
        <p:grpSpPr>
          <a:xfrm>
            <a:off x="0" y="0"/>
            <a:ext cx="12188951" cy="6858000"/>
            <a:chOff x="0" y="0"/>
            <a:chExt cx="12188951" cy="6858000"/>
          </a:xfrm>
        </p:grpSpPr>
        <p:grpSp>
          <p:nvGrpSpPr>
            <p:cNvPr id="5" name="Group 4">
              <a:extLst>
                <a:ext uri="{FF2B5EF4-FFF2-40B4-BE49-F238E27FC236}">
                  <a16:creationId xmlns:a16="http://schemas.microsoft.com/office/drawing/2014/main" id="{1826972F-2785-04DB-7D3D-43B936DC5DBB}"/>
                </a:ext>
              </a:extLst>
            </p:cNvPr>
            <p:cNvGrpSpPr/>
            <p:nvPr/>
          </p:nvGrpSpPr>
          <p:grpSpPr>
            <a:xfrm>
              <a:off x="0" y="10"/>
              <a:ext cx="9669643" cy="6857990"/>
              <a:chOff x="0" y="10"/>
              <a:chExt cx="9669643" cy="6857990"/>
            </a:xfrm>
          </p:grpSpPr>
          <p:pic>
            <p:nvPicPr>
              <p:cNvPr id="3" name="Picture 2" descr="Diagram&#10;&#10;Description automatically generated">
                <a:extLst>
                  <a:ext uri="{FF2B5EF4-FFF2-40B4-BE49-F238E27FC236}">
                    <a16:creationId xmlns:a16="http://schemas.microsoft.com/office/drawing/2014/main" id="{9CBCA7FC-EC0F-F3E6-4796-73957D89A997}"/>
                  </a:ext>
                </a:extLst>
              </p:cNvPr>
              <p:cNvPicPr>
                <a:picLocks noChangeAspect="1"/>
              </p:cNvPicPr>
              <p:nvPr/>
            </p:nvPicPr>
            <p:blipFill rotWithShape="1">
              <a:blip r:embed="rId2">
                <a:extLst>
                  <a:ext uri="{28A0092B-C50C-407E-A947-70E740481C1C}">
                    <a14:useLocalDpi xmlns:a14="http://schemas.microsoft.com/office/drawing/2010/main" val="0"/>
                  </a:ext>
                </a:extLst>
              </a:blip>
              <a:srcRect r="20689"/>
              <a:stretch/>
            </p:blipFill>
            <p:spPr>
              <a:xfrm>
                <a:off x="1" y="10"/>
                <a:ext cx="9669642" cy="6857990"/>
              </a:xfrm>
              <a:prstGeom prst="rect">
                <a:avLst/>
              </a:prstGeom>
              <a:ln>
                <a:noFill/>
              </a:ln>
            </p:spPr>
          </p:pic>
          <p:sp>
            <p:nvSpPr>
              <p:cNvPr id="4" name="Rectangle 3">
                <a:extLst>
                  <a:ext uri="{FF2B5EF4-FFF2-40B4-BE49-F238E27FC236}">
                    <a16:creationId xmlns:a16="http://schemas.microsoft.com/office/drawing/2014/main" id="{31272A51-3DCA-2FB7-4B8F-328E2DB7878F}"/>
                  </a:ext>
                </a:extLst>
              </p:cNvPr>
              <p:cNvSpPr/>
              <p:nvPr/>
            </p:nvSpPr>
            <p:spPr>
              <a:xfrm>
                <a:off x="0" y="73152"/>
                <a:ext cx="3776472" cy="13624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Rectangle 5">
              <a:extLst>
                <a:ext uri="{FF2B5EF4-FFF2-40B4-BE49-F238E27FC236}">
                  <a16:creationId xmlns:a16="http://schemas.microsoft.com/office/drawing/2014/main" id="{0FA7698C-1484-0D2A-245C-77CEB6257474}"/>
                </a:ext>
              </a:extLst>
            </p:cNvPr>
            <p:cNvSpPr/>
            <p:nvPr/>
          </p:nvSpPr>
          <p:spPr>
            <a:xfrm>
              <a:off x="8796528" y="0"/>
              <a:ext cx="3392423" cy="6857990"/>
            </a:xfrm>
            <a:prstGeom prst="rect">
              <a:avLst/>
            </a:prstGeom>
            <a:solidFill>
              <a:srgbClr val="4186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5A1F7B12-CA3A-5AB5-A201-696F09FF2350}"/>
              </a:ext>
            </a:extLst>
          </p:cNvPr>
          <p:cNvSpPr>
            <a:spLocks noGrp="1"/>
          </p:cNvSpPr>
          <p:nvPr>
            <p:ph type="ctrTitle"/>
          </p:nvPr>
        </p:nvSpPr>
        <p:spPr>
          <a:xfrm>
            <a:off x="5760650" y="187452"/>
            <a:ext cx="3445765" cy="3692028"/>
          </a:xfrm>
          <a:noFill/>
        </p:spPr>
        <p:txBody>
          <a:bodyPr>
            <a:normAutofit/>
          </a:bodyPr>
          <a:lstStyle/>
          <a:p>
            <a:pPr algn="l"/>
            <a:r>
              <a:rPr lang="en-US" sz="5200" b="1">
                <a:ln w="10160">
                  <a:solidFill>
                    <a:schemeClr val="accent5"/>
                  </a:solidFill>
                  <a:prstDash val="solid"/>
                </a:ln>
                <a:solidFill>
                  <a:srgbClr val="FFFFFF"/>
                </a:solidFill>
                <a:effectLst>
                  <a:outerShdw blurRad="38100" dist="22860" dir="5400000" algn="tl" rotWithShape="0">
                    <a:srgbClr val="000000">
                      <a:alpha val="30000"/>
                    </a:srgbClr>
                  </a:outerShdw>
                </a:effectLst>
                <a:latin typeface="+mn-lt"/>
              </a:rPr>
              <a:t>Thank You</a:t>
            </a:r>
          </a:p>
        </p:txBody>
      </p:sp>
    </p:spTree>
    <p:extLst>
      <p:ext uri="{BB962C8B-B14F-4D97-AF65-F5344CB8AC3E}">
        <p14:creationId xmlns:p14="http://schemas.microsoft.com/office/powerpoint/2010/main" val="42294500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827B839B-9ADE-406B-8590-F1CAEDED4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45">
            <a:extLst>
              <a:ext uri="{FF2B5EF4-FFF2-40B4-BE49-F238E27FC236}">
                <a16:creationId xmlns:a16="http://schemas.microsoft.com/office/drawing/2014/main" id="{CFE45BF0-46DB-408C-B5F7-7B117168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46">
            <a:extLst>
              <a:ext uri="{FF2B5EF4-FFF2-40B4-BE49-F238E27FC236}">
                <a16:creationId xmlns:a16="http://schemas.microsoft.com/office/drawing/2014/main" id="{2AEBC8F2-97B1-41B4-93F1-2D289E197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Freeform 47">
            <a:extLst>
              <a:ext uri="{FF2B5EF4-FFF2-40B4-BE49-F238E27FC236}">
                <a16:creationId xmlns:a16="http://schemas.microsoft.com/office/drawing/2014/main" id="{472E3A19-F5D5-48FC-BB9C-48C2F68F5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44">
            <a:extLst>
              <a:ext uri="{FF2B5EF4-FFF2-40B4-BE49-F238E27FC236}">
                <a16:creationId xmlns:a16="http://schemas.microsoft.com/office/drawing/2014/main" id="{7A62E32F-BB65-43A8-8EB5-92346890E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Rectangle 27">
            <a:extLst>
              <a:ext uri="{FF2B5EF4-FFF2-40B4-BE49-F238E27FC236}">
                <a16:creationId xmlns:a16="http://schemas.microsoft.com/office/drawing/2014/main" id="{14E91B64-9FCC-451E-AFB4-A827D6329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928E0E0E-CF24-3879-B9B9-692601132204}"/>
              </a:ext>
            </a:extLst>
          </p:cNvPr>
          <p:cNvSpPr>
            <a:spLocks noGrp="1"/>
          </p:cNvSpPr>
          <p:nvPr>
            <p:ph type="title"/>
          </p:nvPr>
        </p:nvSpPr>
        <p:spPr>
          <a:xfrm>
            <a:off x="958506" y="800392"/>
            <a:ext cx="10264697" cy="1212102"/>
          </a:xfrm>
        </p:spPr>
        <p:txBody>
          <a:bodyPr>
            <a:normAutofit/>
          </a:bodyPr>
          <a:lstStyle/>
          <a:p>
            <a:r>
              <a:rPr lang="en-US" sz="4000">
                <a:solidFill>
                  <a:srgbClr val="FFFFFF"/>
                </a:solidFill>
                <a:latin typeface="+mn-lt"/>
              </a:rPr>
              <a:t>References</a:t>
            </a:r>
          </a:p>
        </p:txBody>
      </p:sp>
      <p:sp>
        <p:nvSpPr>
          <p:cNvPr id="3" name="Content Placeholder 2">
            <a:extLst>
              <a:ext uri="{FF2B5EF4-FFF2-40B4-BE49-F238E27FC236}">
                <a16:creationId xmlns:a16="http://schemas.microsoft.com/office/drawing/2014/main" id="{4FFE225D-C647-7EDB-845A-ACD26FE83E51}"/>
              </a:ext>
            </a:extLst>
          </p:cNvPr>
          <p:cNvSpPr>
            <a:spLocks noGrp="1"/>
          </p:cNvSpPr>
          <p:nvPr>
            <p:ph idx="1"/>
          </p:nvPr>
        </p:nvSpPr>
        <p:spPr>
          <a:xfrm>
            <a:off x="1367624" y="2600164"/>
            <a:ext cx="9708995" cy="3567173"/>
          </a:xfrm>
        </p:spPr>
        <p:txBody>
          <a:bodyPr vert="horz" lIns="91440" tIns="45720" rIns="91440" bIns="45720" rtlCol="0" anchor="ctr">
            <a:noAutofit/>
          </a:bodyPr>
          <a:lstStyle/>
          <a:p>
            <a:r>
              <a:rPr lang="en-US" sz="1200">
                <a:ea typeface="+mn-lt"/>
                <a:cs typeface="+mn-lt"/>
              </a:rPr>
              <a:t>Dutta, </a:t>
            </a:r>
            <a:r>
              <a:rPr lang="en-US" sz="1200" err="1">
                <a:ea typeface="+mn-lt"/>
                <a:cs typeface="+mn-lt"/>
              </a:rPr>
              <a:t>Purbalee</a:t>
            </a:r>
            <a:r>
              <a:rPr lang="en-US" sz="1200">
                <a:ea typeface="+mn-lt"/>
                <a:cs typeface="+mn-lt"/>
              </a:rPr>
              <a:t>. “Google Pay Success Story: Promoting Cashless Transactions.” </a:t>
            </a:r>
            <a:r>
              <a:rPr lang="en-US" sz="1200" i="1" err="1">
                <a:ea typeface="+mn-lt"/>
                <a:cs typeface="+mn-lt"/>
              </a:rPr>
              <a:t>StartupTalky</a:t>
            </a:r>
            <a:r>
              <a:rPr lang="en-US" sz="1200">
                <a:ea typeface="+mn-lt"/>
                <a:cs typeface="+mn-lt"/>
              </a:rPr>
              <a:t>, </a:t>
            </a:r>
            <a:r>
              <a:rPr lang="en-US" sz="1200" err="1">
                <a:ea typeface="+mn-lt"/>
                <a:cs typeface="+mn-lt"/>
              </a:rPr>
              <a:t>StartupTalky</a:t>
            </a:r>
            <a:r>
              <a:rPr lang="en-US" sz="1200">
                <a:ea typeface="+mn-lt"/>
                <a:cs typeface="+mn-lt"/>
              </a:rPr>
              <a:t>, 23 Dec. 2021, </a:t>
            </a:r>
            <a:r>
              <a:rPr lang="en-US" sz="1200">
                <a:ea typeface="+mn-lt"/>
                <a:cs typeface="+mn-lt"/>
                <a:hlinkClick r:id="rId2"/>
              </a:rPr>
              <a:t>https://startuptalky.com/google-pay-success-story/</a:t>
            </a:r>
            <a:br>
              <a:rPr lang="en-US" sz="1200">
                <a:ea typeface="+mn-lt"/>
                <a:cs typeface="+mn-lt"/>
              </a:rPr>
            </a:br>
            <a:endParaRPr lang="en-US" sz="1200">
              <a:ea typeface="+mn-lt"/>
              <a:cs typeface="+mn-lt"/>
            </a:endParaRPr>
          </a:p>
          <a:p>
            <a:r>
              <a:rPr lang="en-US" sz="1200">
                <a:ea typeface="+mn-lt"/>
                <a:cs typeface="+mn-lt"/>
              </a:rPr>
              <a:t>“Google Wallet.” </a:t>
            </a:r>
            <a:r>
              <a:rPr lang="en-US" sz="1200" i="1">
                <a:ea typeface="+mn-lt"/>
                <a:cs typeface="+mn-lt"/>
              </a:rPr>
              <a:t>Wikipedia</a:t>
            </a:r>
            <a:r>
              <a:rPr lang="en-US" sz="1200">
                <a:ea typeface="+mn-lt"/>
                <a:cs typeface="+mn-lt"/>
              </a:rPr>
              <a:t>, Wikimedia Foundation, 27 Dec. 2022, </a:t>
            </a:r>
            <a:r>
              <a:rPr lang="en-US" sz="1200">
                <a:ea typeface="+mn-lt"/>
                <a:cs typeface="+mn-lt"/>
                <a:hlinkClick r:id="rId3"/>
              </a:rPr>
              <a:t>https://en.wikipedia.org/wiki/Google_Wallet</a:t>
            </a:r>
            <a:br>
              <a:rPr lang="en-US" sz="1200">
                <a:ea typeface="+mn-lt"/>
                <a:cs typeface="+mn-lt"/>
              </a:rPr>
            </a:br>
            <a:endParaRPr lang="en-US" sz="1200">
              <a:ea typeface="+mn-lt"/>
              <a:cs typeface="+mn-lt"/>
            </a:endParaRPr>
          </a:p>
          <a:p>
            <a:r>
              <a:rPr lang="en-US" sz="1200" err="1">
                <a:ea typeface="+mn-lt"/>
                <a:cs typeface="+mn-lt"/>
              </a:rPr>
              <a:t>Baxi</a:t>
            </a:r>
            <a:r>
              <a:rPr lang="en-US" sz="1200">
                <a:ea typeface="+mn-lt"/>
                <a:cs typeface="+mn-lt"/>
              </a:rPr>
              <a:t>, Abhishek. “Google Pay Is Evolving into a Platform to Grab a Slice of India's Growing Digital Economy.” </a:t>
            </a:r>
            <a:r>
              <a:rPr lang="en-US" sz="1200" i="1">
                <a:ea typeface="+mn-lt"/>
                <a:cs typeface="+mn-lt"/>
              </a:rPr>
              <a:t>Forbes</a:t>
            </a:r>
            <a:r>
              <a:rPr lang="en-US" sz="1200">
                <a:ea typeface="+mn-lt"/>
                <a:cs typeface="+mn-lt"/>
              </a:rPr>
              <a:t>, Forbes Magazine, 26 Sept. 2019, </a:t>
            </a:r>
            <a:r>
              <a:rPr lang="en-US" sz="1200">
                <a:ea typeface="+mn-lt"/>
                <a:cs typeface="+mn-lt"/>
                <a:hlinkClick r:id="rId4"/>
              </a:rPr>
              <a:t>https://www.forbes.com/sites/baxiabhishek/2019/09/25/google-pay-is-evolving-into-a-platform-to-grab-a-slice-of-indias-growing-digital-economy/?sh=3cca03794868%E2%80%8B</a:t>
            </a:r>
            <a:br>
              <a:rPr lang="en-US" sz="1200">
                <a:ea typeface="+mn-lt"/>
                <a:cs typeface="+mn-lt"/>
              </a:rPr>
            </a:br>
            <a:endParaRPr lang="en-US" sz="1200">
              <a:ea typeface="+mn-lt"/>
              <a:cs typeface="+mn-lt"/>
            </a:endParaRPr>
          </a:p>
          <a:p>
            <a:r>
              <a:rPr lang="en-US" sz="1200">
                <a:ea typeface="+mn-lt"/>
                <a:cs typeface="+mn-lt"/>
                <a:hlinkClick r:id="rId5"/>
              </a:rPr>
              <a:t>https://www.alternativepayments.com/product-sheets/AP_PS_Alipay_v2.pdf</a:t>
            </a:r>
            <a:r>
              <a:rPr lang="en-US" sz="1200">
                <a:ea typeface="+mn-lt"/>
                <a:cs typeface="+mn-lt"/>
              </a:rPr>
              <a:t> </a:t>
            </a:r>
            <a:br>
              <a:rPr lang="en-US" sz="1200">
                <a:ea typeface="+mn-lt"/>
                <a:cs typeface="+mn-lt"/>
              </a:rPr>
            </a:br>
            <a:endParaRPr lang="en-US" sz="1200">
              <a:ea typeface="+mn-lt"/>
              <a:cs typeface="+mn-lt"/>
            </a:endParaRPr>
          </a:p>
          <a:p>
            <a:r>
              <a:rPr lang="en-US" sz="1200">
                <a:ea typeface="+mn-lt"/>
                <a:cs typeface="+mn-lt"/>
              </a:rPr>
              <a:t>“Google Pay (Payment Method).” </a:t>
            </a:r>
            <a:r>
              <a:rPr lang="en-US" sz="1200" i="1">
                <a:ea typeface="+mn-lt"/>
                <a:cs typeface="+mn-lt"/>
              </a:rPr>
              <a:t>Wikipedia</a:t>
            </a:r>
            <a:r>
              <a:rPr lang="en-US" sz="1200">
                <a:ea typeface="+mn-lt"/>
                <a:cs typeface="+mn-lt"/>
              </a:rPr>
              <a:t>, Wikimedia Foundation, 2 Dec. 2022, </a:t>
            </a:r>
            <a:r>
              <a:rPr lang="en-US" sz="1200">
                <a:ea typeface="+mn-lt"/>
                <a:cs typeface="+mn-lt"/>
                <a:hlinkClick r:id="rId6"/>
              </a:rPr>
              <a:t>https://en.wikipedia.org/wiki/Google_Pay_(payment_method</a:t>
            </a:r>
            <a:r>
              <a:rPr lang="en-US" sz="1200">
                <a:ea typeface="+mn-lt"/>
                <a:cs typeface="+mn-lt"/>
              </a:rPr>
              <a:t>)</a:t>
            </a:r>
            <a:br>
              <a:rPr lang="en-US" sz="1200">
                <a:ea typeface="+mn-lt"/>
                <a:cs typeface="+mn-lt"/>
              </a:rPr>
            </a:br>
            <a:endParaRPr lang="en-US" sz="1200">
              <a:ea typeface="+mn-lt"/>
              <a:cs typeface="+mn-lt"/>
            </a:endParaRPr>
          </a:p>
          <a:p>
            <a:r>
              <a:rPr lang="en-US" sz="1200">
                <a:ea typeface="+mn-lt"/>
                <a:cs typeface="+mn-lt"/>
              </a:rPr>
              <a:t>“What is Google Pay” </a:t>
            </a:r>
            <a:r>
              <a:rPr lang="en-US" sz="1200" i="1">
                <a:ea typeface="+mn-lt"/>
                <a:cs typeface="+mn-lt"/>
              </a:rPr>
              <a:t>Credit Karma</a:t>
            </a:r>
            <a:r>
              <a:rPr lang="en-US" sz="1200">
                <a:ea typeface="+mn-lt"/>
                <a:cs typeface="+mn-lt"/>
              </a:rPr>
              <a:t>, </a:t>
            </a:r>
            <a:r>
              <a:rPr lang="en-US" sz="1200">
                <a:ea typeface="+mn-lt"/>
                <a:cs typeface="+mn-lt"/>
                <a:hlinkClick r:id="rId7"/>
              </a:rPr>
              <a:t>https://www.creditkarma.com/money/i/what-is-google-pay%E2%80%8B</a:t>
            </a:r>
            <a:br>
              <a:rPr lang="en-US" sz="1200">
                <a:ea typeface="+mn-lt"/>
                <a:cs typeface="+mn-lt"/>
              </a:rPr>
            </a:br>
            <a:endParaRPr lang="en-US" sz="1200">
              <a:ea typeface="+mn-lt"/>
              <a:cs typeface="+mn-lt"/>
            </a:endParaRPr>
          </a:p>
          <a:p>
            <a:r>
              <a:rPr lang="en-US" sz="1200">
                <a:ea typeface="+mn-lt"/>
                <a:cs typeface="+mn-lt"/>
              </a:rPr>
              <a:t>A comprehensive google pay case </a:t>
            </a:r>
            <a:r>
              <a:rPr lang="en-US" sz="1200">
                <a:ea typeface="+mn-lt"/>
                <a:cs typeface="+mn-lt"/>
                <a:hlinkClick r:id="rId8"/>
              </a:rPr>
              <a:t>https://streamlynacademy.com/blog/a-comprehensive-google-pay-case-study/</a:t>
            </a:r>
            <a:br>
              <a:rPr lang="en-US" sz="1200">
                <a:ea typeface="+mn-lt"/>
                <a:cs typeface="+mn-lt"/>
                <a:hlinkClick r:id="rId8"/>
              </a:rPr>
            </a:br>
            <a:endParaRPr lang="en-US" sz="1200">
              <a:ea typeface="+mn-lt"/>
              <a:cs typeface="+mn-lt"/>
              <a:hlinkClick r:id="rId8"/>
            </a:endParaRPr>
          </a:p>
          <a:p>
            <a:r>
              <a:rPr lang="en-US" sz="1200">
                <a:ea typeface="+mn-lt"/>
                <a:cs typeface="+mn-lt"/>
              </a:rPr>
              <a:t>How Google Pay was designed to be the only financial app you need, </a:t>
            </a:r>
            <a:r>
              <a:rPr lang="en-US" sz="1200">
                <a:ea typeface="+mn-lt"/>
                <a:cs typeface="+mn-lt"/>
                <a:hlinkClick r:id="rId8"/>
              </a:rPr>
              <a:t>https://www.fastcompany.com/90667005/google-pay-app-innovation-by-design-2021</a:t>
            </a:r>
          </a:p>
        </p:txBody>
      </p:sp>
    </p:spTree>
    <p:extLst>
      <p:ext uri="{BB962C8B-B14F-4D97-AF65-F5344CB8AC3E}">
        <p14:creationId xmlns:p14="http://schemas.microsoft.com/office/powerpoint/2010/main" val="30109178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827B839B-9ADE-406B-8590-F1CAEDED4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45">
            <a:extLst>
              <a:ext uri="{FF2B5EF4-FFF2-40B4-BE49-F238E27FC236}">
                <a16:creationId xmlns:a16="http://schemas.microsoft.com/office/drawing/2014/main" id="{CFE45BF0-46DB-408C-B5F7-7B117168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46">
            <a:extLst>
              <a:ext uri="{FF2B5EF4-FFF2-40B4-BE49-F238E27FC236}">
                <a16:creationId xmlns:a16="http://schemas.microsoft.com/office/drawing/2014/main" id="{2AEBC8F2-97B1-41B4-93F1-2D289E197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Freeform 47">
            <a:extLst>
              <a:ext uri="{FF2B5EF4-FFF2-40B4-BE49-F238E27FC236}">
                <a16:creationId xmlns:a16="http://schemas.microsoft.com/office/drawing/2014/main" id="{472E3A19-F5D5-48FC-BB9C-48C2F68F5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44">
            <a:extLst>
              <a:ext uri="{FF2B5EF4-FFF2-40B4-BE49-F238E27FC236}">
                <a16:creationId xmlns:a16="http://schemas.microsoft.com/office/drawing/2014/main" id="{7A62E32F-BB65-43A8-8EB5-92346890E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Rectangle 27">
            <a:extLst>
              <a:ext uri="{FF2B5EF4-FFF2-40B4-BE49-F238E27FC236}">
                <a16:creationId xmlns:a16="http://schemas.microsoft.com/office/drawing/2014/main" id="{14E91B64-9FCC-451E-AFB4-A827D6329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928E0E0E-CF24-3879-B9B9-692601132204}"/>
              </a:ext>
            </a:extLst>
          </p:cNvPr>
          <p:cNvSpPr>
            <a:spLocks noGrp="1"/>
          </p:cNvSpPr>
          <p:nvPr>
            <p:ph type="title"/>
          </p:nvPr>
        </p:nvSpPr>
        <p:spPr>
          <a:xfrm>
            <a:off x="958506" y="800392"/>
            <a:ext cx="10264697" cy="1212102"/>
          </a:xfrm>
        </p:spPr>
        <p:txBody>
          <a:bodyPr>
            <a:normAutofit/>
          </a:bodyPr>
          <a:lstStyle/>
          <a:p>
            <a:r>
              <a:rPr lang="en-US" sz="4000">
                <a:solidFill>
                  <a:srgbClr val="FFFFFF"/>
                </a:solidFill>
                <a:latin typeface="+mn-lt"/>
              </a:rPr>
              <a:t>References</a:t>
            </a:r>
          </a:p>
        </p:txBody>
      </p:sp>
      <p:sp>
        <p:nvSpPr>
          <p:cNvPr id="3" name="Content Placeholder 2">
            <a:extLst>
              <a:ext uri="{FF2B5EF4-FFF2-40B4-BE49-F238E27FC236}">
                <a16:creationId xmlns:a16="http://schemas.microsoft.com/office/drawing/2014/main" id="{4FFE225D-C647-7EDB-845A-ACD26FE83E51}"/>
              </a:ext>
            </a:extLst>
          </p:cNvPr>
          <p:cNvSpPr>
            <a:spLocks noGrp="1"/>
          </p:cNvSpPr>
          <p:nvPr>
            <p:ph idx="1"/>
          </p:nvPr>
        </p:nvSpPr>
        <p:spPr>
          <a:xfrm>
            <a:off x="1367624" y="2490436"/>
            <a:ext cx="9708995" cy="4038952"/>
          </a:xfrm>
        </p:spPr>
        <p:txBody>
          <a:bodyPr vert="horz" lIns="91440" tIns="45720" rIns="91440" bIns="45720" rtlCol="0" anchor="ctr">
            <a:normAutofit lnSpcReduction="10000"/>
          </a:bodyPr>
          <a:lstStyle/>
          <a:p>
            <a:r>
              <a:rPr lang="en-US" sz="1200" dirty="0">
                <a:ea typeface="+mn-lt"/>
                <a:cs typeface="+mn-lt"/>
              </a:rPr>
              <a:t>Ten things Google Pay did to become the top payment app in India, </a:t>
            </a:r>
            <a:r>
              <a:rPr lang="en-US" sz="1200" dirty="0">
                <a:ea typeface="+mn-lt"/>
                <a:cs typeface="+mn-lt"/>
                <a:hlinkClick r:id="rId2"/>
              </a:rPr>
              <a:t>https://bfsi.economictimes.indiatimes.com/news/fintech/ten-things-google-pay-did-to-become-the-top-payment-app-in-india/73962698</a:t>
            </a:r>
            <a:br>
              <a:rPr lang="en-US" sz="1200" dirty="0">
                <a:ea typeface="+mn-lt"/>
                <a:cs typeface="+mn-lt"/>
                <a:hlinkClick r:id="rId2"/>
              </a:rPr>
            </a:br>
            <a:endParaRPr lang="en-US" sz="1200" dirty="0">
              <a:ea typeface="+mn-lt"/>
              <a:cs typeface="+mn-lt"/>
              <a:hlinkClick r:id="rId2"/>
            </a:endParaRPr>
          </a:p>
          <a:p>
            <a:r>
              <a:rPr lang="en-US" sz="1200" dirty="0">
                <a:ea typeface="+mn-lt"/>
                <a:cs typeface="+mn-lt"/>
              </a:rPr>
              <a:t>Google is getting into banking to take back the business it lost to Amazon, </a:t>
            </a:r>
            <a:r>
              <a:rPr lang="en-US" sz="1200" dirty="0">
                <a:ea typeface="+mn-lt"/>
                <a:cs typeface="+mn-lt"/>
                <a:hlinkClick r:id="rId3"/>
              </a:rPr>
              <a:t>https://www.cnbc.com/2019/11/13/google-is-getting-into-banking-to-take-back-the-business-it-lost-to-amazon.html</a:t>
            </a:r>
            <a:r>
              <a:rPr lang="en-US" sz="1200" dirty="0">
                <a:ea typeface="+mn-lt"/>
                <a:cs typeface="+mn-lt"/>
              </a:rPr>
              <a:t> </a:t>
            </a:r>
            <a:br>
              <a:rPr lang="en-US" sz="1200" dirty="0">
                <a:ea typeface="+mn-lt"/>
                <a:cs typeface="+mn-lt"/>
              </a:rPr>
            </a:br>
            <a:endParaRPr lang="en-US" sz="1200" dirty="0">
              <a:ea typeface="+mn-lt"/>
              <a:cs typeface="+mn-lt"/>
            </a:endParaRPr>
          </a:p>
          <a:p>
            <a:r>
              <a:rPr lang="en-US" sz="1200" dirty="0">
                <a:ea typeface="+mn-lt"/>
                <a:cs typeface="+mn-lt"/>
              </a:rPr>
              <a:t>Google Pay rolls out the next evolution in mobile money management, </a:t>
            </a:r>
            <a:r>
              <a:rPr lang="en-US" sz="1200" dirty="0">
                <a:ea typeface="+mn-lt"/>
                <a:cs typeface="+mn-lt"/>
                <a:hlinkClick r:id="rId4"/>
              </a:rPr>
              <a:t> https://www.mastercard.com/news/perspectives/2020/google-pay-rolls-out-the-next-evolution-in-mobile-money-management/</a:t>
            </a:r>
            <a:r>
              <a:rPr lang="en-US" sz="1200" dirty="0">
                <a:ea typeface="+mn-lt"/>
                <a:cs typeface="+mn-lt"/>
              </a:rPr>
              <a:t> </a:t>
            </a:r>
            <a:br>
              <a:rPr lang="en-US" sz="1200" dirty="0">
                <a:ea typeface="+mn-lt"/>
                <a:cs typeface="+mn-lt"/>
              </a:rPr>
            </a:br>
            <a:endParaRPr lang="en-US" sz="1200" dirty="0">
              <a:ea typeface="+mn-lt"/>
              <a:cs typeface="+mn-lt"/>
            </a:endParaRPr>
          </a:p>
          <a:p>
            <a:r>
              <a:rPr lang="en-US" sz="1200" dirty="0">
                <a:ea typeface="+mn-lt"/>
                <a:cs typeface="+mn-lt"/>
              </a:rPr>
              <a:t>Google sets out its vision for the future of Google Pay, </a:t>
            </a:r>
            <a:r>
              <a:rPr lang="en-US" sz="1200" dirty="0">
                <a:ea typeface="+mn-lt"/>
                <a:cs typeface="+mn-lt"/>
                <a:hlinkClick r:id="rId5"/>
              </a:rPr>
              <a:t>https://www.nfcw.com/whats-new-in-payments/google-sets-out-its-vision-for-the-future-of-google-pay/</a:t>
            </a:r>
            <a:r>
              <a:rPr lang="en-US" sz="1200" dirty="0">
                <a:ea typeface="+mn-lt"/>
                <a:cs typeface="+mn-lt"/>
              </a:rPr>
              <a:t> </a:t>
            </a:r>
            <a:br>
              <a:rPr lang="en-US" sz="1200" dirty="0">
                <a:ea typeface="+mn-lt"/>
                <a:cs typeface="+mn-lt"/>
              </a:rPr>
            </a:br>
            <a:endParaRPr lang="en-US" sz="1200" dirty="0">
              <a:ea typeface="+mn-lt"/>
              <a:cs typeface="+mn-lt"/>
            </a:endParaRPr>
          </a:p>
          <a:p>
            <a:r>
              <a:rPr lang="en-US" sz="1200" dirty="0">
                <a:ea typeface="+mn-lt"/>
                <a:cs typeface="+mn-lt"/>
              </a:rPr>
              <a:t>Google launches redesigned Google Pay app with focus on financial management, </a:t>
            </a:r>
            <a:r>
              <a:rPr lang="en-US" sz="1200" dirty="0">
                <a:ea typeface="+mn-lt"/>
                <a:cs typeface="+mn-lt"/>
                <a:hlinkClick r:id="rId6"/>
              </a:rPr>
              <a:t>https://www.zdnet.com/finance/google-launches-redesigned-google-pay-app-with-focus-on-financial-management/</a:t>
            </a:r>
            <a:r>
              <a:rPr lang="en-US" sz="1200" dirty="0">
                <a:ea typeface="+mn-lt"/>
                <a:cs typeface="+mn-lt"/>
              </a:rPr>
              <a:t> </a:t>
            </a:r>
            <a:br>
              <a:rPr lang="en-US" sz="1200" dirty="0">
                <a:ea typeface="+mn-lt"/>
                <a:cs typeface="+mn-lt"/>
              </a:rPr>
            </a:br>
            <a:endParaRPr lang="en-US" sz="1200" dirty="0">
              <a:ea typeface="+mn-lt"/>
              <a:cs typeface="+mn-lt"/>
            </a:endParaRPr>
          </a:p>
          <a:p>
            <a:r>
              <a:rPr lang="en-US" sz="1200" dirty="0">
                <a:ea typeface="+mn-lt"/>
                <a:cs typeface="+mn-lt"/>
              </a:rPr>
              <a:t>The Problem With Google Pay, </a:t>
            </a:r>
            <a:r>
              <a:rPr lang="en-US" sz="1200" dirty="0">
                <a:ea typeface="+mn-lt"/>
                <a:cs typeface="+mn-lt"/>
                <a:hlinkClick r:id="rId7"/>
              </a:rPr>
              <a:t>https://www.forbes.com/sites/ronshevlin/2022/01/25/the-problem-with-google-pay/?sh=258455283a50</a:t>
            </a:r>
            <a:r>
              <a:rPr lang="en-US" sz="1200" dirty="0">
                <a:ea typeface="+mn-lt"/>
                <a:cs typeface="+mn-lt"/>
              </a:rPr>
              <a:t> </a:t>
            </a:r>
          </a:p>
          <a:p>
            <a:pPr marL="0" indent="0">
              <a:buNone/>
            </a:pPr>
            <a:endParaRPr lang="en-US" sz="1200" dirty="0">
              <a:ea typeface="+mn-lt"/>
              <a:cs typeface="+mn-lt"/>
            </a:endParaRPr>
          </a:p>
          <a:p>
            <a:r>
              <a:rPr lang="en-IN" sz="1200" dirty="0">
                <a:ea typeface="+mn-lt"/>
                <a:cs typeface="+mn-lt"/>
              </a:rPr>
              <a:t>PayPal’s Domination Of Mobile Payments Is Coming To An End, </a:t>
            </a:r>
            <a:r>
              <a:rPr lang="en-US" sz="1200" dirty="0">
                <a:ea typeface="+mn-lt"/>
                <a:cs typeface="+mn-lt"/>
                <a:hlinkClick r:id="rId8"/>
              </a:rPr>
              <a:t>https://www.forbes.com/sites/ronshevlin/2021/07/13/paypals-domination-of-mobile-payments-is-coming-to-an-end/?sh=767a4bd42e6d</a:t>
            </a:r>
            <a:r>
              <a:rPr lang="en-US" sz="1200" dirty="0">
                <a:ea typeface="+mn-lt"/>
                <a:cs typeface="+mn-lt"/>
              </a:rPr>
              <a:t> </a:t>
            </a:r>
          </a:p>
        </p:txBody>
      </p:sp>
    </p:spTree>
    <p:extLst>
      <p:ext uri="{BB962C8B-B14F-4D97-AF65-F5344CB8AC3E}">
        <p14:creationId xmlns:p14="http://schemas.microsoft.com/office/powerpoint/2010/main" val="15095262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Diagram&#10;&#10;Description automatically generated">
            <a:extLst>
              <a:ext uri="{FF2B5EF4-FFF2-40B4-BE49-F238E27FC236}">
                <a16:creationId xmlns:a16="http://schemas.microsoft.com/office/drawing/2014/main" id="{861662B1-72AC-E03D-0E6A-535323FCC5E0}"/>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22597" t="75397" b="20"/>
          <a:stretch/>
        </p:blipFill>
        <p:spPr>
          <a:xfrm rot="10800000">
            <a:off x="3048" y="-15624"/>
            <a:ext cx="12188952" cy="6857999"/>
          </a:xfrm>
          <a:prstGeom prst="rect">
            <a:avLst/>
          </a:prstGeom>
        </p:spPr>
      </p:pic>
      <p:sp>
        <p:nvSpPr>
          <p:cNvPr id="4" name="Oval 3">
            <a:extLst>
              <a:ext uri="{FF2B5EF4-FFF2-40B4-BE49-F238E27FC236}">
                <a16:creationId xmlns:a16="http://schemas.microsoft.com/office/drawing/2014/main" id="{F765B6C5-A8BA-ED7D-1778-94AAFB11EA92}"/>
              </a:ext>
            </a:extLst>
          </p:cNvPr>
          <p:cNvSpPr/>
          <p:nvPr/>
        </p:nvSpPr>
        <p:spPr>
          <a:xfrm>
            <a:off x="4937760" y="735584"/>
            <a:ext cx="2486660" cy="2434336"/>
          </a:xfrm>
          <a:prstGeom prst="ellipse">
            <a:avLst/>
          </a:prstGeom>
          <a:blipFill>
            <a:blip r:embed="rId3"/>
            <a:stretch>
              <a:fillRect/>
            </a:stretch>
          </a:blip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E2766918-D692-22A9-B995-0E86D7BF091E}"/>
              </a:ext>
            </a:extLst>
          </p:cNvPr>
          <p:cNvSpPr txBox="1"/>
          <p:nvPr/>
        </p:nvSpPr>
        <p:spPr>
          <a:xfrm>
            <a:off x="4988560" y="3256280"/>
            <a:ext cx="2316480" cy="584775"/>
          </a:xfrm>
          <a:prstGeom prst="rect">
            <a:avLst/>
          </a:prstGeom>
          <a:noFill/>
        </p:spPr>
        <p:txBody>
          <a:bodyPr wrap="square" rtlCol="0">
            <a:spAutoFit/>
          </a:bodyPr>
          <a:lstStyle/>
          <a:p>
            <a:pPr algn="ctr"/>
            <a:r>
              <a:rPr lang="en-US" sz="1800" b="1">
                <a:solidFill>
                  <a:schemeClr val="bg1"/>
                </a:solidFill>
              </a:rPr>
              <a:t>Sonali Joshi</a:t>
            </a:r>
          </a:p>
          <a:p>
            <a:pPr algn="ctr"/>
            <a:r>
              <a:rPr lang="en-US" sz="1400" b="1">
                <a:solidFill>
                  <a:schemeClr val="bg1"/>
                </a:solidFill>
              </a:rPr>
              <a:t>(SAJ210004)</a:t>
            </a:r>
            <a:endParaRPr lang="en-US" sz="1400"/>
          </a:p>
        </p:txBody>
      </p:sp>
      <p:sp>
        <p:nvSpPr>
          <p:cNvPr id="11" name="Oval 10">
            <a:extLst>
              <a:ext uri="{FF2B5EF4-FFF2-40B4-BE49-F238E27FC236}">
                <a16:creationId xmlns:a16="http://schemas.microsoft.com/office/drawing/2014/main" id="{DCA12093-FAFB-2B28-087B-FB320329921A}"/>
              </a:ext>
            </a:extLst>
          </p:cNvPr>
          <p:cNvSpPr/>
          <p:nvPr/>
        </p:nvSpPr>
        <p:spPr>
          <a:xfrm>
            <a:off x="1137158" y="735584"/>
            <a:ext cx="2296922" cy="2434336"/>
          </a:xfrm>
          <a:prstGeom prst="ellipse">
            <a:avLst/>
          </a:prstGeom>
          <a:blipFill dpi="0" rotWithShape="1">
            <a:blip r:embed="rId4"/>
            <a:srcRect/>
            <a:stretch>
              <a:fillRect/>
            </a:stretch>
          </a:blip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B3ED7FA9-3A17-D3C3-1B91-0C410B39D4EF}"/>
              </a:ext>
            </a:extLst>
          </p:cNvPr>
          <p:cNvSpPr txBox="1"/>
          <p:nvPr/>
        </p:nvSpPr>
        <p:spPr>
          <a:xfrm>
            <a:off x="1016000" y="3225501"/>
            <a:ext cx="2570480" cy="584775"/>
          </a:xfrm>
          <a:prstGeom prst="rect">
            <a:avLst/>
          </a:prstGeom>
          <a:noFill/>
        </p:spPr>
        <p:txBody>
          <a:bodyPr wrap="square" rtlCol="0">
            <a:spAutoFit/>
          </a:bodyPr>
          <a:lstStyle>
            <a:defPPr>
              <a:defRPr lang="en-US"/>
            </a:defPPr>
            <a:lvl1pPr algn="ctr">
              <a:defRPr b="1">
                <a:solidFill>
                  <a:schemeClr val="bg1"/>
                </a:solidFill>
              </a:defRPr>
            </a:lvl1pPr>
          </a:lstStyle>
          <a:p>
            <a:r>
              <a:rPr lang="en-US" err="1"/>
              <a:t>Kruthagama</a:t>
            </a:r>
            <a:r>
              <a:rPr lang="en-US"/>
              <a:t> Divakar </a:t>
            </a:r>
            <a:r>
              <a:rPr lang="en-US" sz="1400"/>
              <a:t>(KXD220014)</a:t>
            </a:r>
            <a:endParaRPr lang="en-US"/>
          </a:p>
        </p:txBody>
      </p:sp>
      <p:sp>
        <p:nvSpPr>
          <p:cNvPr id="13" name="Oval 12">
            <a:extLst>
              <a:ext uri="{FF2B5EF4-FFF2-40B4-BE49-F238E27FC236}">
                <a16:creationId xmlns:a16="http://schemas.microsoft.com/office/drawing/2014/main" id="{7EB40B1B-AD81-3BED-9929-02F745C33E2E}"/>
              </a:ext>
            </a:extLst>
          </p:cNvPr>
          <p:cNvSpPr/>
          <p:nvPr/>
        </p:nvSpPr>
        <p:spPr>
          <a:xfrm>
            <a:off x="8768080" y="735584"/>
            <a:ext cx="2486660" cy="2434336"/>
          </a:xfrm>
          <a:prstGeom prst="ellipse">
            <a:avLst/>
          </a:prstGeom>
          <a:blipFill>
            <a:blip r:embed="rId5"/>
            <a:stretch>
              <a:fillRect/>
            </a:stretch>
          </a:blip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5935DC81-65DA-2D9C-412F-BFF7DD57A066}"/>
              </a:ext>
            </a:extLst>
          </p:cNvPr>
          <p:cNvSpPr txBox="1"/>
          <p:nvPr/>
        </p:nvSpPr>
        <p:spPr>
          <a:xfrm>
            <a:off x="8938260" y="3256280"/>
            <a:ext cx="2316480" cy="584775"/>
          </a:xfrm>
          <a:prstGeom prst="rect">
            <a:avLst/>
          </a:prstGeom>
          <a:noFill/>
        </p:spPr>
        <p:txBody>
          <a:bodyPr wrap="square" rtlCol="0">
            <a:spAutoFit/>
          </a:bodyPr>
          <a:lstStyle/>
          <a:p>
            <a:pPr algn="ctr"/>
            <a:r>
              <a:rPr lang="en-US" sz="1800" b="1">
                <a:solidFill>
                  <a:schemeClr val="bg1"/>
                </a:solidFill>
              </a:rPr>
              <a:t>Rucha Patel </a:t>
            </a:r>
          </a:p>
          <a:p>
            <a:pPr algn="ctr"/>
            <a:r>
              <a:rPr lang="en-US" sz="1400" b="1">
                <a:solidFill>
                  <a:schemeClr val="bg1"/>
                </a:solidFill>
              </a:rPr>
              <a:t>(RSP220005)</a:t>
            </a:r>
          </a:p>
        </p:txBody>
      </p:sp>
      <p:sp>
        <p:nvSpPr>
          <p:cNvPr id="15" name="Oval 14">
            <a:extLst>
              <a:ext uri="{FF2B5EF4-FFF2-40B4-BE49-F238E27FC236}">
                <a16:creationId xmlns:a16="http://schemas.microsoft.com/office/drawing/2014/main" id="{B37E7085-73F1-ED7B-F8FE-D26E841D8DB1}"/>
              </a:ext>
            </a:extLst>
          </p:cNvPr>
          <p:cNvSpPr/>
          <p:nvPr/>
        </p:nvSpPr>
        <p:spPr>
          <a:xfrm>
            <a:off x="2928620" y="3655110"/>
            <a:ext cx="2486660" cy="2434336"/>
          </a:xfrm>
          <a:prstGeom prst="ellipse">
            <a:avLst/>
          </a:prstGeom>
          <a:blipFill>
            <a:blip r:embed="rId6"/>
            <a:stretch>
              <a:fillRect/>
            </a:stretch>
          </a:blip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35463457-A0DD-34E6-9131-14E56442A7AD}"/>
              </a:ext>
            </a:extLst>
          </p:cNvPr>
          <p:cNvSpPr txBox="1"/>
          <p:nvPr/>
        </p:nvSpPr>
        <p:spPr>
          <a:xfrm>
            <a:off x="3098800" y="6197363"/>
            <a:ext cx="2316480" cy="584775"/>
          </a:xfrm>
          <a:prstGeom prst="rect">
            <a:avLst/>
          </a:prstGeom>
          <a:noFill/>
        </p:spPr>
        <p:txBody>
          <a:bodyPr wrap="square" rtlCol="0">
            <a:spAutoFit/>
          </a:bodyPr>
          <a:lstStyle/>
          <a:p>
            <a:pPr algn="ctr"/>
            <a:r>
              <a:rPr lang="en-US" sz="1800" b="1" err="1">
                <a:solidFill>
                  <a:schemeClr val="bg1"/>
                </a:solidFill>
              </a:rPr>
              <a:t>Divij</a:t>
            </a:r>
            <a:r>
              <a:rPr lang="en-US" sz="1800" b="1">
                <a:solidFill>
                  <a:schemeClr val="bg1"/>
                </a:solidFill>
              </a:rPr>
              <a:t> </a:t>
            </a:r>
            <a:r>
              <a:rPr lang="en-US" sz="1800" b="1" err="1">
                <a:solidFill>
                  <a:schemeClr val="bg1"/>
                </a:solidFill>
              </a:rPr>
              <a:t>Karwasara</a:t>
            </a:r>
            <a:r>
              <a:rPr lang="en-US" sz="1800" b="1">
                <a:solidFill>
                  <a:schemeClr val="bg1"/>
                </a:solidFill>
              </a:rPr>
              <a:t> </a:t>
            </a:r>
            <a:r>
              <a:rPr lang="en-US" sz="1400" b="1">
                <a:solidFill>
                  <a:schemeClr val="bg1"/>
                </a:solidFill>
              </a:rPr>
              <a:t>(DXK210047)</a:t>
            </a:r>
          </a:p>
        </p:txBody>
      </p:sp>
      <p:sp>
        <p:nvSpPr>
          <p:cNvPr id="17" name="Oval 16">
            <a:extLst>
              <a:ext uri="{FF2B5EF4-FFF2-40B4-BE49-F238E27FC236}">
                <a16:creationId xmlns:a16="http://schemas.microsoft.com/office/drawing/2014/main" id="{16710A73-F177-A6B4-05C1-06CC6116D7D6}"/>
              </a:ext>
            </a:extLst>
          </p:cNvPr>
          <p:cNvSpPr/>
          <p:nvPr/>
        </p:nvSpPr>
        <p:spPr>
          <a:xfrm>
            <a:off x="6776720" y="3649205"/>
            <a:ext cx="2486660" cy="2434336"/>
          </a:xfrm>
          <a:prstGeom prst="ellipse">
            <a:avLst/>
          </a:prstGeom>
          <a:blipFill>
            <a:blip r:embed="rId7"/>
            <a:stretch>
              <a:fillRect/>
            </a:stretch>
          </a:blip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513052B3-6CD2-0418-1258-A65334886F55}"/>
              </a:ext>
            </a:extLst>
          </p:cNvPr>
          <p:cNvSpPr txBox="1"/>
          <p:nvPr/>
        </p:nvSpPr>
        <p:spPr>
          <a:xfrm>
            <a:off x="6946900" y="6169901"/>
            <a:ext cx="2316480" cy="584775"/>
          </a:xfrm>
          <a:prstGeom prst="rect">
            <a:avLst/>
          </a:prstGeom>
          <a:noFill/>
        </p:spPr>
        <p:txBody>
          <a:bodyPr wrap="square" rtlCol="0">
            <a:spAutoFit/>
          </a:bodyPr>
          <a:lstStyle/>
          <a:p>
            <a:pPr algn="ctr"/>
            <a:r>
              <a:rPr lang="en-US" sz="1800" b="1" dirty="0">
                <a:solidFill>
                  <a:schemeClr val="bg1"/>
                </a:solidFill>
              </a:rPr>
              <a:t>Sana Najmi </a:t>
            </a:r>
          </a:p>
          <a:p>
            <a:pPr algn="ctr"/>
            <a:r>
              <a:rPr lang="en-US" sz="1400" b="1" dirty="0">
                <a:solidFill>
                  <a:schemeClr val="bg1"/>
                </a:solidFill>
              </a:rPr>
              <a:t>(STN180003)</a:t>
            </a:r>
            <a:endParaRPr lang="en-US" sz="1800" b="1" dirty="0">
              <a:solidFill>
                <a:schemeClr val="bg1"/>
              </a:solidFill>
            </a:endParaRPr>
          </a:p>
        </p:txBody>
      </p:sp>
    </p:spTree>
    <p:extLst>
      <p:ext uri="{BB962C8B-B14F-4D97-AF65-F5344CB8AC3E}">
        <p14:creationId xmlns:p14="http://schemas.microsoft.com/office/powerpoint/2010/main" val="40788613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Content Placeholder 4" descr="Diagram&#10;&#10;Description automatically generated">
            <a:extLst>
              <a:ext uri="{FF2B5EF4-FFF2-40B4-BE49-F238E27FC236}">
                <a16:creationId xmlns:a16="http://schemas.microsoft.com/office/drawing/2014/main" id="{861662B1-72AC-E03D-0E6A-535323FCC5E0}"/>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22597" t="75397" b="20"/>
          <a:stretch/>
        </p:blipFill>
        <p:spPr>
          <a:xfrm rot="10800000">
            <a:off x="3048" y="-39374"/>
            <a:ext cx="12188952" cy="6857999"/>
          </a:xfrm>
          <a:prstGeom prst="rect">
            <a:avLst/>
          </a:prstGeom>
        </p:spPr>
      </p:pic>
      <p:sp>
        <p:nvSpPr>
          <p:cNvPr id="6" name="TextBox 5">
            <a:extLst>
              <a:ext uri="{FF2B5EF4-FFF2-40B4-BE49-F238E27FC236}">
                <a16:creationId xmlns:a16="http://schemas.microsoft.com/office/drawing/2014/main" id="{56BE01F9-B49F-0CDE-B51F-13D24F0550A8}"/>
              </a:ext>
            </a:extLst>
          </p:cNvPr>
          <p:cNvSpPr txBox="1"/>
          <p:nvPr/>
        </p:nvSpPr>
        <p:spPr>
          <a:xfrm>
            <a:off x="5355940" y="1863773"/>
            <a:ext cx="5718760" cy="523220"/>
          </a:xfrm>
          <a:prstGeom prst="rect">
            <a:avLst/>
          </a:prstGeom>
          <a:noFill/>
        </p:spPr>
        <p:txBody>
          <a:bodyPr wrap="square" rtlCol="0">
            <a:spAutoFit/>
          </a:bodyPr>
          <a:lstStyle/>
          <a:p>
            <a:endParaRPr lang="en-US" sz="2800" b="1">
              <a:solidFill>
                <a:schemeClr val="bg1"/>
              </a:solidFill>
              <a:latin typeface="Segoe Print" panose="02000800000000000000" pitchFamily="2" charset="0"/>
            </a:endParaRPr>
          </a:p>
        </p:txBody>
      </p:sp>
      <p:sp>
        <p:nvSpPr>
          <p:cNvPr id="36" name="Snip Single Corner of Rectangle 35">
            <a:extLst>
              <a:ext uri="{FF2B5EF4-FFF2-40B4-BE49-F238E27FC236}">
                <a16:creationId xmlns:a16="http://schemas.microsoft.com/office/drawing/2014/main" id="{6E99285D-1C7B-3CC7-A59F-D90303905842}"/>
              </a:ext>
            </a:extLst>
          </p:cNvPr>
          <p:cNvSpPr/>
          <p:nvPr/>
        </p:nvSpPr>
        <p:spPr>
          <a:xfrm>
            <a:off x="7056" y="256521"/>
            <a:ext cx="4807483" cy="730287"/>
          </a:xfrm>
          <a:prstGeom prst="snip1Rect">
            <a:avLst>
              <a:gd name="adj" fmla="val 50000"/>
            </a:avLst>
          </a:prstGeom>
          <a:solidFill>
            <a:schemeClr val="bg1"/>
          </a:solidFill>
          <a:scene3d>
            <a:camera prst="orthographicFront"/>
            <a:lightRig rig="threePt" dir="t"/>
          </a:scene3d>
          <a:sp3d contourW="25400">
            <a:bevelT w="165100"/>
            <a:bevelB w="165100"/>
            <a:contourClr>
              <a:schemeClr val="accent1">
                <a:lumMod val="7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a:solidFill>
                  <a:srgbClr val="4186F5"/>
                </a:solidFill>
                <a:latin typeface="Arial Hebrew" pitchFamily="2" charset="-79"/>
                <a:cs typeface="Arial Hebrew" pitchFamily="2" charset="-79"/>
              </a:rPr>
              <a:t>PRODUCT ROAD MAP</a:t>
            </a:r>
          </a:p>
        </p:txBody>
      </p:sp>
      <p:sp>
        <p:nvSpPr>
          <p:cNvPr id="60" name="Shape">
            <a:extLst>
              <a:ext uri="{FF2B5EF4-FFF2-40B4-BE49-F238E27FC236}">
                <a16:creationId xmlns:a16="http://schemas.microsoft.com/office/drawing/2014/main" id="{7133C1FF-24CA-0455-C975-ED6E02C0B837}"/>
              </a:ext>
            </a:extLst>
          </p:cNvPr>
          <p:cNvSpPr/>
          <p:nvPr/>
        </p:nvSpPr>
        <p:spPr>
          <a:xfrm>
            <a:off x="-13789" y="2348293"/>
            <a:ext cx="12256908" cy="2472985"/>
          </a:xfrm>
          <a:custGeom>
            <a:avLst/>
            <a:gdLst>
              <a:gd name="connsiteX0" fmla="*/ 21595 w 21600"/>
              <a:gd name="connsiteY0" fmla="*/ 14138 h 20175"/>
              <a:gd name="connsiteX1" fmla="*/ 16739 w 21600"/>
              <a:gd name="connsiteY1" fmla="*/ 11319 h 20175"/>
              <a:gd name="connsiteX2" fmla="*/ 16385 w 21600"/>
              <a:gd name="connsiteY2" fmla="*/ 9847 h 20175"/>
              <a:gd name="connsiteX3" fmla="*/ 16786 w 21600"/>
              <a:gd name="connsiteY3" fmla="*/ 7807 h 20175"/>
              <a:gd name="connsiteX4" fmla="*/ 14972 w 21600"/>
              <a:gd name="connsiteY4" fmla="*/ 253 h 20175"/>
              <a:gd name="connsiteX5" fmla="*/ 10862 w 21600"/>
              <a:gd name="connsiteY5" fmla="*/ 4367 h 20175"/>
              <a:gd name="connsiteX6" fmla="*/ 8884 w 21600"/>
              <a:gd name="connsiteY6" fmla="*/ 14422 h 20175"/>
              <a:gd name="connsiteX7" fmla="*/ 7702 w 21600"/>
              <a:gd name="connsiteY7" fmla="*/ 15610 h 20175"/>
              <a:gd name="connsiteX8" fmla="*/ 7178 w 21600"/>
              <a:gd name="connsiteY8" fmla="*/ 13429 h 20175"/>
              <a:gd name="connsiteX9" fmla="*/ 7548 w 21600"/>
              <a:gd name="connsiteY9" fmla="*/ 11567 h 20175"/>
              <a:gd name="connsiteX10" fmla="*/ 5991 w 21600"/>
              <a:gd name="connsiteY10" fmla="*/ 5059 h 20175"/>
              <a:gd name="connsiteX11" fmla="*/ 1344 w 21600"/>
              <a:gd name="connsiteY11" fmla="*/ 2515 h 20175"/>
              <a:gd name="connsiteX12" fmla="*/ 0 w 21600"/>
              <a:gd name="connsiteY12" fmla="*/ 6406 h 20175"/>
              <a:gd name="connsiteX13" fmla="*/ 5133 w 21600"/>
              <a:gd name="connsiteY13" fmla="*/ 9386 h 20175"/>
              <a:gd name="connsiteX14" fmla="*/ 5343 w 21600"/>
              <a:gd name="connsiteY14" fmla="*/ 10272 h 20175"/>
              <a:gd name="connsiteX15" fmla="*/ 4974 w 21600"/>
              <a:gd name="connsiteY15" fmla="*/ 12134 h 20175"/>
              <a:gd name="connsiteX16" fmla="*/ 6844 w 21600"/>
              <a:gd name="connsiteY16" fmla="*/ 19920 h 20175"/>
              <a:gd name="connsiteX17" fmla="*/ 11083 w 21600"/>
              <a:gd name="connsiteY17" fmla="*/ 15681 h 20175"/>
              <a:gd name="connsiteX18" fmla="*/ 13061 w 21600"/>
              <a:gd name="connsiteY18" fmla="*/ 5626 h 20175"/>
              <a:gd name="connsiteX19" fmla="*/ 14119 w 21600"/>
              <a:gd name="connsiteY19" fmla="*/ 4562 h 20175"/>
              <a:gd name="connsiteX20" fmla="*/ 14587 w 21600"/>
              <a:gd name="connsiteY20" fmla="*/ 6513 h 20175"/>
              <a:gd name="connsiteX21" fmla="*/ 14186 w 21600"/>
              <a:gd name="connsiteY21" fmla="*/ 8552 h 20175"/>
              <a:gd name="connsiteX22" fmla="*/ 15887 w 21600"/>
              <a:gd name="connsiteY22" fmla="*/ 15646 h 20175"/>
              <a:gd name="connsiteX23" fmla="*/ 21600 w 21600"/>
              <a:gd name="connsiteY23" fmla="*/ 18962 h 20175"/>
              <a:gd name="connsiteX24" fmla="*/ 21600 w 21600"/>
              <a:gd name="connsiteY24" fmla="*/ 14138 h 20175"/>
              <a:gd name="connsiteX25" fmla="*/ 21595 w 21600"/>
              <a:gd name="connsiteY25" fmla="*/ 14138 h 20175"/>
              <a:gd name="connsiteX0" fmla="*/ 20288 w 20293"/>
              <a:gd name="connsiteY0" fmla="*/ 14138 h 20175"/>
              <a:gd name="connsiteX1" fmla="*/ 15432 w 20293"/>
              <a:gd name="connsiteY1" fmla="*/ 11319 h 20175"/>
              <a:gd name="connsiteX2" fmla="*/ 15078 w 20293"/>
              <a:gd name="connsiteY2" fmla="*/ 9847 h 20175"/>
              <a:gd name="connsiteX3" fmla="*/ 15479 w 20293"/>
              <a:gd name="connsiteY3" fmla="*/ 7807 h 20175"/>
              <a:gd name="connsiteX4" fmla="*/ 13665 w 20293"/>
              <a:gd name="connsiteY4" fmla="*/ 253 h 20175"/>
              <a:gd name="connsiteX5" fmla="*/ 9555 w 20293"/>
              <a:gd name="connsiteY5" fmla="*/ 4367 h 20175"/>
              <a:gd name="connsiteX6" fmla="*/ 7577 w 20293"/>
              <a:gd name="connsiteY6" fmla="*/ 14422 h 20175"/>
              <a:gd name="connsiteX7" fmla="*/ 6395 w 20293"/>
              <a:gd name="connsiteY7" fmla="*/ 15610 h 20175"/>
              <a:gd name="connsiteX8" fmla="*/ 5871 w 20293"/>
              <a:gd name="connsiteY8" fmla="*/ 13429 h 20175"/>
              <a:gd name="connsiteX9" fmla="*/ 6241 w 20293"/>
              <a:gd name="connsiteY9" fmla="*/ 11567 h 20175"/>
              <a:gd name="connsiteX10" fmla="*/ 4684 w 20293"/>
              <a:gd name="connsiteY10" fmla="*/ 5059 h 20175"/>
              <a:gd name="connsiteX11" fmla="*/ 37 w 20293"/>
              <a:gd name="connsiteY11" fmla="*/ 2515 h 20175"/>
              <a:gd name="connsiteX12" fmla="*/ 0 w 20293"/>
              <a:gd name="connsiteY12" fmla="*/ 7235 h 20175"/>
              <a:gd name="connsiteX13" fmla="*/ 3826 w 20293"/>
              <a:gd name="connsiteY13" fmla="*/ 9386 h 20175"/>
              <a:gd name="connsiteX14" fmla="*/ 4036 w 20293"/>
              <a:gd name="connsiteY14" fmla="*/ 10272 h 20175"/>
              <a:gd name="connsiteX15" fmla="*/ 3667 w 20293"/>
              <a:gd name="connsiteY15" fmla="*/ 12134 h 20175"/>
              <a:gd name="connsiteX16" fmla="*/ 5537 w 20293"/>
              <a:gd name="connsiteY16" fmla="*/ 19920 h 20175"/>
              <a:gd name="connsiteX17" fmla="*/ 9776 w 20293"/>
              <a:gd name="connsiteY17" fmla="*/ 15681 h 20175"/>
              <a:gd name="connsiteX18" fmla="*/ 11754 w 20293"/>
              <a:gd name="connsiteY18" fmla="*/ 5626 h 20175"/>
              <a:gd name="connsiteX19" fmla="*/ 12812 w 20293"/>
              <a:gd name="connsiteY19" fmla="*/ 4562 h 20175"/>
              <a:gd name="connsiteX20" fmla="*/ 13280 w 20293"/>
              <a:gd name="connsiteY20" fmla="*/ 6513 h 20175"/>
              <a:gd name="connsiteX21" fmla="*/ 12879 w 20293"/>
              <a:gd name="connsiteY21" fmla="*/ 8552 h 20175"/>
              <a:gd name="connsiteX22" fmla="*/ 14580 w 20293"/>
              <a:gd name="connsiteY22" fmla="*/ 15646 h 20175"/>
              <a:gd name="connsiteX23" fmla="*/ 20293 w 20293"/>
              <a:gd name="connsiteY23" fmla="*/ 18962 h 20175"/>
              <a:gd name="connsiteX24" fmla="*/ 20293 w 20293"/>
              <a:gd name="connsiteY24" fmla="*/ 14138 h 20175"/>
              <a:gd name="connsiteX25" fmla="*/ 20288 w 20293"/>
              <a:gd name="connsiteY25" fmla="*/ 14138 h 20175"/>
              <a:gd name="connsiteX0" fmla="*/ 20291 w 20296"/>
              <a:gd name="connsiteY0" fmla="*/ 14138 h 20175"/>
              <a:gd name="connsiteX1" fmla="*/ 15435 w 20296"/>
              <a:gd name="connsiteY1" fmla="*/ 11319 h 20175"/>
              <a:gd name="connsiteX2" fmla="*/ 15081 w 20296"/>
              <a:gd name="connsiteY2" fmla="*/ 9847 h 20175"/>
              <a:gd name="connsiteX3" fmla="*/ 15482 w 20296"/>
              <a:gd name="connsiteY3" fmla="*/ 7807 h 20175"/>
              <a:gd name="connsiteX4" fmla="*/ 13668 w 20296"/>
              <a:gd name="connsiteY4" fmla="*/ 253 h 20175"/>
              <a:gd name="connsiteX5" fmla="*/ 9558 w 20296"/>
              <a:gd name="connsiteY5" fmla="*/ 4367 h 20175"/>
              <a:gd name="connsiteX6" fmla="*/ 7580 w 20296"/>
              <a:gd name="connsiteY6" fmla="*/ 14422 h 20175"/>
              <a:gd name="connsiteX7" fmla="*/ 6398 w 20296"/>
              <a:gd name="connsiteY7" fmla="*/ 15610 h 20175"/>
              <a:gd name="connsiteX8" fmla="*/ 5874 w 20296"/>
              <a:gd name="connsiteY8" fmla="*/ 13429 h 20175"/>
              <a:gd name="connsiteX9" fmla="*/ 6244 w 20296"/>
              <a:gd name="connsiteY9" fmla="*/ 11567 h 20175"/>
              <a:gd name="connsiteX10" fmla="*/ 4687 w 20296"/>
              <a:gd name="connsiteY10" fmla="*/ 5059 h 20175"/>
              <a:gd name="connsiteX11" fmla="*/ 3 w 20296"/>
              <a:gd name="connsiteY11" fmla="*/ 2411 h 20175"/>
              <a:gd name="connsiteX12" fmla="*/ 3 w 20296"/>
              <a:gd name="connsiteY12" fmla="*/ 7235 h 20175"/>
              <a:gd name="connsiteX13" fmla="*/ 3829 w 20296"/>
              <a:gd name="connsiteY13" fmla="*/ 9386 h 20175"/>
              <a:gd name="connsiteX14" fmla="*/ 4039 w 20296"/>
              <a:gd name="connsiteY14" fmla="*/ 10272 h 20175"/>
              <a:gd name="connsiteX15" fmla="*/ 3670 w 20296"/>
              <a:gd name="connsiteY15" fmla="*/ 12134 h 20175"/>
              <a:gd name="connsiteX16" fmla="*/ 5540 w 20296"/>
              <a:gd name="connsiteY16" fmla="*/ 19920 h 20175"/>
              <a:gd name="connsiteX17" fmla="*/ 9779 w 20296"/>
              <a:gd name="connsiteY17" fmla="*/ 15681 h 20175"/>
              <a:gd name="connsiteX18" fmla="*/ 11757 w 20296"/>
              <a:gd name="connsiteY18" fmla="*/ 5626 h 20175"/>
              <a:gd name="connsiteX19" fmla="*/ 12815 w 20296"/>
              <a:gd name="connsiteY19" fmla="*/ 4562 h 20175"/>
              <a:gd name="connsiteX20" fmla="*/ 13283 w 20296"/>
              <a:gd name="connsiteY20" fmla="*/ 6513 h 20175"/>
              <a:gd name="connsiteX21" fmla="*/ 12882 w 20296"/>
              <a:gd name="connsiteY21" fmla="*/ 8552 h 20175"/>
              <a:gd name="connsiteX22" fmla="*/ 14583 w 20296"/>
              <a:gd name="connsiteY22" fmla="*/ 15646 h 20175"/>
              <a:gd name="connsiteX23" fmla="*/ 20296 w 20296"/>
              <a:gd name="connsiteY23" fmla="*/ 18962 h 20175"/>
              <a:gd name="connsiteX24" fmla="*/ 20296 w 20296"/>
              <a:gd name="connsiteY24" fmla="*/ 14138 h 20175"/>
              <a:gd name="connsiteX25" fmla="*/ 20291 w 20296"/>
              <a:gd name="connsiteY25" fmla="*/ 14138 h 20175"/>
              <a:gd name="connsiteX0" fmla="*/ 18069 w 20296"/>
              <a:gd name="connsiteY0" fmla="*/ 12895 h 20175"/>
              <a:gd name="connsiteX1" fmla="*/ 15435 w 20296"/>
              <a:gd name="connsiteY1" fmla="*/ 11319 h 20175"/>
              <a:gd name="connsiteX2" fmla="*/ 15081 w 20296"/>
              <a:gd name="connsiteY2" fmla="*/ 9847 h 20175"/>
              <a:gd name="connsiteX3" fmla="*/ 15482 w 20296"/>
              <a:gd name="connsiteY3" fmla="*/ 7807 h 20175"/>
              <a:gd name="connsiteX4" fmla="*/ 13668 w 20296"/>
              <a:gd name="connsiteY4" fmla="*/ 253 h 20175"/>
              <a:gd name="connsiteX5" fmla="*/ 9558 w 20296"/>
              <a:gd name="connsiteY5" fmla="*/ 4367 h 20175"/>
              <a:gd name="connsiteX6" fmla="*/ 7580 w 20296"/>
              <a:gd name="connsiteY6" fmla="*/ 14422 h 20175"/>
              <a:gd name="connsiteX7" fmla="*/ 6398 w 20296"/>
              <a:gd name="connsiteY7" fmla="*/ 15610 h 20175"/>
              <a:gd name="connsiteX8" fmla="*/ 5874 w 20296"/>
              <a:gd name="connsiteY8" fmla="*/ 13429 h 20175"/>
              <a:gd name="connsiteX9" fmla="*/ 6244 w 20296"/>
              <a:gd name="connsiteY9" fmla="*/ 11567 h 20175"/>
              <a:gd name="connsiteX10" fmla="*/ 4687 w 20296"/>
              <a:gd name="connsiteY10" fmla="*/ 5059 h 20175"/>
              <a:gd name="connsiteX11" fmla="*/ 3 w 20296"/>
              <a:gd name="connsiteY11" fmla="*/ 2411 h 20175"/>
              <a:gd name="connsiteX12" fmla="*/ 3 w 20296"/>
              <a:gd name="connsiteY12" fmla="*/ 7235 h 20175"/>
              <a:gd name="connsiteX13" fmla="*/ 3829 w 20296"/>
              <a:gd name="connsiteY13" fmla="*/ 9386 h 20175"/>
              <a:gd name="connsiteX14" fmla="*/ 4039 w 20296"/>
              <a:gd name="connsiteY14" fmla="*/ 10272 h 20175"/>
              <a:gd name="connsiteX15" fmla="*/ 3670 w 20296"/>
              <a:gd name="connsiteY15" fmla="*/ 12134 h 20175"/>
              <a:gd name="connsiteX16" fmla="*/ 5540 w 20296"/>
              <a:gd name="connsiteY16" fmla="*/ 19920 h 20175"/>
              <a:gd name="connsiteX17" fmla="*/ 9779 w 20296"/>
              <a:gd name="connsiteY17" fmla="*/ 15681 h 20175"/>
              <a:gd name="connsiteX18" fmla="*/ 11757 w 20296"/>
              <a:gd name="connsiteY18" fmla="*/ 5626 h 20175"/>
              <a:gd name="connsiteX19" fmla="*/ 12815 w 20296"/>
              <a:gd name="connsiteY19" fmla="*/ 4562 h 20175"/>
              <a:gd name="connsiteX20" fmla="*/ 13283 w 20296"/>
              <a:gd name="connsiteY20" fmla="*/ 6513 h 20175"/>
              <a:gd name="connsiteX21" fmla="*/ 12882 w 20296"/>
              <a:gd name="connsiteY21" fmla="*/ 8552 h 20175"/>
              <a:gd name="connsiteX22" fmla="*/ 14583 w 20296"/>
              <a:gd name="connsiteY22" fmla="*/ 15646 h 20175"/>
              <a:gd name="connsiteX23" fmla="*/ 20296 w 20296"/>
              <a:gd name="connsiteY23" fmla="*/ 18962 h 20175"/>
              <a:gd name="connsiteX24" fmla="*/ 20296 w 20296"/>
              <a:gd name="connsiteY24" fmla="*/ 14138 h 20175"/>
              <a:gd name="connsiteX25" fmla="*/ 18069 w 20296"/>
              <a:gd name="connsiteY25" fmla="*/ 12895 h 20175"/>
              <a:gd name="connsiteX0" fmla="*/ 18069 w 20296"/>
              <a:gd name="connsiteY0" fmla="*/ 12895 h 20175"/>
              <a:gd name="connsiteX1" fmla="*/ 15435 w 20296"/>
              <a:gd name="connsiteY1" fmla="*/ 11319 h 20175"/>
              <a:gd name="connsiteX2" fmla="*/ 15081 w 20296"/>
              <a:gd name="connsiteY2" fmla="*/ 9847 h 20175"/>
              <a:gd name="connsiteX3" fmla="*/ 15482 w 20296"/>
              <a:gd name="connsiteY3" fmla="*/ 7807 h 20175"/>
              <a:gd name="connsiteX4" fmla="*/ 13668 w 20296"/>
              <a:gd name="connsiteY4" fmla="*/ 253 h 20175"/>
              <a:gd name="connsiteX5" fmla="*/ 9558 w 20296"/>
              <a:gd name="connsiteY5" fmla="*/ 4367 h 20175"/>
              <a:gd name="connsiteX6" fmla="*/ 7580 w 20296"/>
              <a:gd name="connsiteY6" fmla="*/ 14422 h 20175"/>
              <a:gd name="connsiteX7" fmla="*/ 6398 w 20296"/>
              <a:gd name="connsiteY7" fmla="*/ 15610 h 20175"/>
              <a:gd name="connsiteX8" fmla="*/ 5874 w 20296"/>
              <a:gd name="connsiteY8" fmla="*/ 13429 h 20175"/>
              <a:gd name="connsiteX9" fmla="*/ 6244 w 20296"/>
              <a:gd name="connsiteY9" fmla="*/ 11567 h 20175"/>
              <a:gd name="connsiteX10" fmla="*/ 4687 w 20296"/>
              <a:gd name="connsiteY10" fmla="*/ 5059 h 20175"/>
              <a:gd name="connsiteX11" fmla="*/ 3 w 20296"/>
              <a:gd name="connsiteY11" fmla="*/ 2411 h 20175"/>
              <a:gd name="connsiteX12" fmla="*/ 3 w 20296"/>
              <a:gd name="connsiteY12" fmla="*/ 7235 h 20175"/>
              <a:gd name="connsiteX13" fmla="*/ 3829 w 20296"/>
              <a:gd name="connsiteY13" fmla="*/ 9386 h 20175"/>
              <a:gd name="connsiteX14" fmla="*/ 4039 w 20296"/>
              <a:gd name="connsiteY14" fmla="*/ 10272 h 20175"/>
              <a:gd name="connsiteX15" fmla="*/ 3670 w 20296"/>
              <a:gd name="connsiteY15" fmla="*/ 12134 h 20175"/>
              <a:gd name="connsiteX16" fmla="*/ 5540 w 20296"/>
              <a:gd name="connsiteY16" fmla="*/ 19920 h 20175"/>
              <a:gd name="connsiteX17" fmla="*/ 9779 w 20296"/>
              <a:gd name="connsiteY17" fmla="*/ 15681 h 20175"/>
              <a:gd name="connsiteX18" fmla="*/ 11757 w 20296"/>
              <a:gd name="connsiteY18" fmla="*/ 5626 h 20175"/>
              <a:gd name="connsiteX19" fmla="*/ 12815 w 20296"/>
              <a:gd name="connsiteY19" fmla="*/ 4562 h 20175"/>
              <a:gd name="connsiteX20" fmla="*/ 13283 w 20296"/>
              <a:gd name="connsiteY20" fmla="*/ 6513 h 20175"/>
              <a:gd name="connsiteX21" fmla="*/ 12882 w 20296"/>
              <a:gd name="connsiteY21" fmla="*/ 8552 h 20175"/>
              <a:gd name="connsiteX22" fmla="*/ 14583 w 20296"/>
              <a:gd name="connsiteY22" fmla="*/ 15646 h 20175"/>
              <a:gd name="connsiteX23" fmla="*/ 20296 w 20296"/>
              <a:gd name="connsiteY23" fmla="*/ 18962 h 20175"/>
              <a:gd name="connsiteX24" fmla="*/ 18056 w 20296"/>
              <a:gd name="connsiteY24" fmla="*/ 12895 h 20175"/>
              <a:gd name="connsiteX25" fmla="*/ 18069 w 20296"/>
              <a:gd name="connsiteY25" fmla="*/ 12895 h 20175"/>
              <a:gd name="connsiteX0" fmla="*/ 18069 w 18069"/>
              <a:gd name="connsiteY0" fmla="*/ 12895 h 20175"/>
              <a:gd name="connsiteX1" fmla="*/ 15435 w 18069"/>
              <a:gd name="connsiteY1" fmla="*/ 11319 h 20175"/>
              <a:gd name="connsiteX2" fmla="*/ 15081 w 18069"/>
              <a:gd name="connsiteY2" fmla="*/ 9847 h 20175"/>
              <a:gd name="connsiteX3" fmla="*/ 15482 w 18069"/>
              <a:gd name="connsiteY3" fmla="*/ 7807 h 20175"/>
              <a:gd name="connsiteX4" fmla="*/ 13668 w 18069"/>
              <a:gd name="connsiteY4" fmla="*/ 253 h 20175"/>
              <a:gd name="connsiteX5" fmla="*/ 9558 w 18069"/>
              <a:gd name="connsiteY5" fmla="*/ 4367 h 20175"/>
              <a:gd name="connsiteX6" fmla="*/ 7580 w 18069"/>
              <a:gd name="connsiteY6" fmla="*/ 14422 h 20175"/>
              <a:gd name="connsiteX7" fmla="*/ 6398 w 18069"/>
              <a:gd name="connsiteY7" fmla="*/ 15610 h 20175"/>
              <a:gd name="connsiteX8" fmla="*/ 5874 w 18069"/>
              <a:gd name="connsiteY8" fmla="*/ 13429 h 20175"/>
              <a:gd name="connsiteX9" fmla="*/ 6244 w 18069"/>
              <a:gd name="connsiteY9" fmla="*/ 11567 h 20175"/>
              <a:gd name="connsiteX10" fmla="*/ 4687 w 18069"/>
              <a:gd name="connsiteY10" fmla="*/ 5059 h 20175"/>
              <a:gd name="connsiteX11" fmla="*/ 3 w 18069"/>
              <a:gd name="connsiteY11" fmla="*/ 2411 h 20175"/>
              <a:gd name="connsiteX12" fmla="*/ 3 w 18069"/>
              <a:gd name="connsiteY12" fmla="*/ 7235 h 20175"/>
              <a:gd name="connsiteX13" fmla="*/ 3829 w 18069"/>
              <a:gd name="connsiteY13" fmla="*/ 9386 h 20175"/>
              <a:gd name="connsiteX14" fmla="*/ 4039 w 18069"/>
              <a:gd name="connsiteY14" fmla="*/ 10272 h 20175"/>
              <a:gd name="connsiteX15" fmla="*/ 3670 w 18069"/>
              <a:gd name="connsiteY15" fmla="*/ 12134 h 20175"/>
              <a:gd name="connsiteX16" fmla="*/ 5540 w 18069"/>
              <a:gd name="connsiteY16" fmla="*/ 19920 h 20175"/>
              <a:gd name="connsiteX17" fmla="*/ 9779 w 18069"/>
              <a:gd name="connsiteY17" fmla="*/ 15681 h 20175"/>
              <a:gd name="connsiteX18" fmla="*/ 11757 w 18069"/>
              <a:gd name="connsiteY18" fmla="*/ 5626 h 20175"/>
              <a:gd name="connsiteX19" fmla="*/ 12815 w 18069"/>
              <a:gd name="connsiteY19" fmla="*/ 4562 h 20175"/>
              <a:gd name="connsiteX20" fmla="*/ 13283 w 18069"/>
              <a:gd name="connsiteY20" fmla="*/ 6513 h 20175"/>
              <a:gd name="connsiteX21" fmla="*/ 12882 w 18069"/>
              <a:gd name="connsiteY21" fmla="*/ 8552 h 20175"/>
              <a:gd name="connsiteX22" fmla="*/ 14583 w 18069"/>
              <a:gd name="connsiteY22" fmla="*/ 15646 h 20175"/>
              <a:gd name="connsiteX23" fmla="*/ 18056 w 18069"/>
              <a:gd name="connsiteY23" fmla="*/ 17822 h 20175"/>
              <a:gd name="connsiteX24" fmla="*/ 18056 w 18069"/>
              <a:gd name="connsiteY24" fmla="*/ 12895 h 20175"/>
              <a:gd name="connsiteX25" fmla="*/ 18069 w 18069"/>
              <a:gd name="connsiteY25" fmla="*/ 12895 h 20175"/>
              <a:gd name="connsiteX0" fmla="*/ 18066 w 18066"/>
              <a:gd name="connsiteY0" fmla="*/ 12895 h 20175"/>
              <a:gd name="connsiteX1" fmla="*/ 15432 w 18066"/>
              <a:gd name="connsiteY1" fmla="*/ 11319 h 20175"/>
              <a:gd name="connsiteX2" fmla="*/ 15078 w 18066"/>
              <a:gd name="connsiteY2" fmla="*/ 9847 h 20175"/>
              <a:gd name="connsiteX3" fmla="*/ 15479 w 18066"/>
              <a:gd name="connsiteY3" fmla="*/ 7807 h 20175"/>
              <a:gd name="connsiteX4" fmla="*/ 13665 w 18066"/>
              <a:gd name="connsiteY4" fmla="*/ 253 h 20175"/>
              <a:gd name="connsiteX5" fmla="*/ 9555 w 18066"/>
              <a:gd name="connsiteY5" fmla="*/ 4367 h 20175"/>
              <a:gd name="connsiteX6" fmla="*/ 7577 w 18066"/>
              <a:gd name="connsiteY6" fmla="*/ 14422 h 20175"/>
              <a:gd name="connsiteX7" fmla="*/ 6395 w 18066"/>
              <a:gd name="connsiteY7" fmla="*/ 15610 h 20175"/>
              <a:gd name="connsiteX8" fmla="*/ 5871 w 18066"/>
              <a:gd name="connsiteY8" fmla="*/ 13429 h 20175"/>
              <a:gd name="connsiteX9" fmla="*/ 6241 w 18066"/>
              <a:gd name="connsiteY9" fmla="*/ 11567 h 20175"/>
              <a:gd name="connsiteX10" fmla="*/ 4684 w 18066"/>
              <a:gd name="connsiteY10" fmla="*/ 5059 h 20175"/>
              <a:gd name="connsiteX11" fmla="*/ 1379 w 18066"/>
              <a:gd name="connsiteY11" fmla="*/ 3240 h 20175"/>
              <a:gd name="connsiteX12" fmla="*/ 0 w 18066"/>
              <a:gd name="connsiteY12" fmla="*/ 7235 h 20175"/>
              <a:gd name="connsiteX13" fmla="*/ 3826 w 18066"/>
              <a:gd name="connsiteY13" fmla="*/ 9386 h 20175"/>
              <a:gd name="connsiteX14" fmla="*/ 4036 w 18066"/>
              <a:gd name="connsiteY14" fmla="*/ 10272 h 20175"/>
              <a:gd name="connsiteX15" fmla="*/ 3667 w 18066"/>
              <a:gd name="connsiteY15" fmla="*/ 12134 h 20175"/>
              <a:gd name="connsiteX16" fmla="*/ 5537 w 18066"/>
              <a:gd name="connsiteY16" fmla="*/ 19920 h 20175"/>
              <a:gd name="connsiteX17" fmla="*/ 9776 w 18066"/>
              <a:gd name="connsiteY17" fmla="*/ 15681 h 20175"/>
              <a:gd name="connsiteX18" fmla="*/ 11754 w 18066"/>
              <a:gd name="connsiteY18" fmla="*/ 5626 h 20175"/>
              <a:gd name="connsiteX19" fmla="*/ 12812 w 18066"/>
              <a:gd name="connsiteY19" fmla="*/ 4562 h 20175"/>
              <a:gd name="connsiteX20" fmla="*/ 13280 w 18066"/>
              <a:gd name="connsiteY20" fmla="*/ 6513 h 20175"/>
              <a:gd name="connsiteX21" fmla="*/ 12879 w 18066"/>
              <a:gd name="connsiteY21" fmla="*/ 8552 h 20175"/>
              <a:gd name="connsiteX22" fmla="*/ 14580 w 18066"/>
              <a:gd name="connsiteY22" fmla="*/ 15646 h 20175"/>
              <a:gd name="connsiteX23" fmla="*/ 18053 w 18066"/>
              <a:gd name="connsiteY23" fmla="*/ 17822 h 20175"/>
              <a:gd name="connsiteX24" fmla="*/ 18053 w 18066"/>
              <a:gd name="connsiteY24" fmla="*/ 12895 h 20175"/>
              <a:gd name="connsiteX25" fmla="*/ 18066 w 18066"/>
              <a:gd name="connsiteY25" fmla="*/ 12895 h 20175"/>
              <a:gd name="connsiteX0" fmla="*/ 16691 w 16691"/>
              <a:gd name="connsiteY0" fmla="*/ 12895 h 20175"/>
              <a:gd name="connsiteX1" fmla="*/ 14057 w 16691"/>
              <a:gd name="connsiteY1" fmla="*/ 11319 h 20175"/>
              <a:gd name="connsiteX2" fmla="*/ 13703 w 16691"/>
              <a:gd name="connsiteY2" fmla="*/ 9847 h 20175"/>
              <a:gd name="connsiteX3" fmla="*/ 14104 w 16691"/>
              <a:gd name="connsiteY3" fmla="*/ 7807 h 20175"/>
              <a:gd name="connsiteX4" fmla="*/ 12290 w 16691"/>
              <a:gd name="connsiteY4" fmla="*/ 253 h 20175"/>
              <a:gd name="connsiteX5" fmla="*/ 8180 w 16691"/>
              <a:gd name="connsiteY5" fmla="*/ 4367 h 20175"/>
              <a:gd name="connsiteX6" fmla="*/ 6202 w 16691"/>
              <a:gd name="connsiteY6" fmla="*/ 14422 h 20175"/>
              <a:gd name="connsiteX7" fmla="*/ 5020 w 16691"/>
              <a:gd name="connsiteY7" fmla="*/ 15610 h 20175"/>
              <a:gd name="connsiteX8" fmla="*/ 4496 w 16691"/>
              <a:gd name="connsiteY8" fmla="*/ 13429 h 20175"/>
              <a:gd name="connsiteX9" fmla="*/ 4866 w 16691"/>
              <a:gd name="connsiteY9" fmla="*/ 11567 h 20175"/>
              <a:gd name="connsiteX10" fmla="*/ 3309 w 16691"/>
              <a:gd name="connsiteY10" fmla="*/ 5059 h 20175"/>
              <a:gd name="connsiteX11" fmla="*/ 4 w 16691"/>
              <a:gd name="connsiteY11" fmla="*/ 3240 h 20175"/>
              <a:gd name="connsiteX12" fmla="*/ 4 w 16691"/>
              <a:gd name="connsiteY12" fmla="*/ 8167 h 20175"/>
              <a:gd name="connsiteX13" fmla="*/ 2451 w 16691"/>
              <a:gd name="connsiteY13" fmla="*/ 9386 h 20175"/>
              <a:gd name="connsiteX14" fmla="*/ 2661 w 16691"/>
              <a:gd name="connsiteY14" fmla="*/ 10272 h 20175"/>
              <a:gd name="connsiteX15" fmla="*/ 2292 w 16691"/>
              <a:gd name="connsiteY15" fmla="*/ 12134 h 20175"/>
              <a:gd name="connsiteX16" fmla="*/ 4162 w 16691"/>
              <a:gd name="connsiteY16" fmla="*/ 19920 h 20175"/>
              <a:gd name="connsiteX17" fmla="*/ 8401 w 16691"/>
              <a:gd name="connsiteY17" fmla="*/ 15681 h 20175"/>
              <a:gd name="connsiteX18" fmla="*/ 10379 w 16691"/>
              <a:gd name="connsiteY18" fmla="*/ 5626 h 20175"/>
              <a:gd name="connsiteX19" fmla="*/ 11437 w 16691"/>
              <a:gd name="connsiteY19" fmla="*/ 4562 h 20175"/>
              <a:gd name="connsiteX20" fmla="*/ 11905 w 16691"/>
              <a:gd name="connsiteY20" fmla="*/ 6513 h 20175"/>
              <a:gd name="connsiteX21" fmla="*/ 11504 w 16691"/>
              <a:gd name="connsiteY21" fmla="*/ 8552 h 20175"/>
              <a:gd name="connsiteX22" fmla="*/ 13205 w 16691"/>
              <a:gd name="connsiteY22" fmla="*/ 15646 h 20175"/>
              <a:gd name="connsiteX23" fmla="*/ 16678 w 16691"/>
              <a:gd name="connsiteY23" fmla="*/ 17822 h 20175"/>
              <a:gd name="connsiteX24" fmla="*/ 16678 w 16691"/>
              <a:gd name="connsiteY24" fmla="*/ 12895 h 20175"/>
              <a:gd name="connsiteX25" fmla="*/ 16691 w 16691"/>
              <a:gd name="connsiteY25" fmla="*/ 12895 h 20175"/>
              <a:gd name="connsiteX0" fmla="*/ 14791 w 16678"/>
              <a:gd name="connsiteY0" fmla="*/ 11652 h 20175"/>
              <a:gd name="connsiteX1" fmla="*/ 14057 w 16678"/>
              <a:gd name="connsiteY1" fmla="*/ 11319 h 20175"/>
              <a:gd name="connsiteX2" fmla="*/ 13703 w 16678"/>
              <a:gd name="connsiteY2" fmla="*/ 9847 h 20175"/>
              <a:gd name="connsiteX3" fmla="*/ 14104 w 16678"/>
              <a:gd name="connsiteY3" fmla="*/ 7807 h 20175"/>
              <a:gd name="connsiteX4" fmla="*/ 12290 w 16678"/>
              <a:gd name="connsiteY4" fmla="*/ 253 h 20175"/>
              <a:gd name="connsiteX5" fmla="*/ 8180 w 16678"/>
              <a:gd name="connsiteY5" fmla="*/ 4367 h 20175"/>
              <a:gd name="connsiteX6" fmla="*/ 6202 w 16678"/>
              <a:gd name="connsiteY6" fmla="*/ 14422 h 20175"/>
              <a:gd name="connsiteX7" fmla="*/ 5020 w 16678"/>
              <a:gd name="connsiteY7" fmla="*/ 15610 h 20175"/>
              <a:gd name="connsiteX8" fmla="*/ 4496 w 16678"/>
              <a:gd name="connsiteY8" fmla="*/ 13429 h 20175"/>
              <a:gd name="connsiteX9" fmla="*/ 4866 w 16678"/>
              <a:gd name="connsiteY9" fmla="*/ 11567 h 20175"/>
              <a:gd name="connsiteX10" fmla="*/ 3309 w 16678"/>
              <a:gd name="connsiteY10" fmla="*/ 5059 h 20175"/>
              <a:gd name="connsiteX11" fmla="*/ 4 w 16678"/>
              <a:gd name="connsiteY11" fmla="*/ 3240 h 20175"/>
              <a:gd name="connsiteX12" fmla="*/ 4 w 16678"/>
              <a:gd name="connsiteY12" fmla="*/ 8167 h 20175"/>
              <a:gd name="connsiteX13" fmla="*/ 2451 w 16678"/>
              <a:gd name="connsiteY13" fmla="*/ 9386 h 20175"/>
              <a:gd name="connsiteX14" fmla="*/ 2661 w 16678"/>
              <a:gd name="connsiteY14" fmla="*/ 10272 h 20175"/>
              <a:gd name="connsiteX15" fmla="*/ 2292 w 16678"/>
              <a:gd name="connsiteY15" fmla="*/ 12134 h 20175"/>
              <a:gd name="connsiteX16" fmla="*/ 4162 w 16678"/>
              <a:gd name="connsiteY16" fmla="*/ 19920 h 20175"/>
              <a:gd name="connsiteX17" fmla="*/ 8401 w 16678"/>
              <a:gd name="connsiteY17" fmla="*/ 15681 h 20175"/>
              <a:gd name="connsiteX18" fmla="*/ 10379 w 16678"/>
              <a:gd name="connsiteY18" fmla="*/ 5626 h 20175"/>
              <a:gd name="connsiteX19" fmla="*/ 11437 w 16678"/>
              <a:gd name="connsiteY19" fmla="*/ 4562 h 20175"/>
              <a:gd name="connsiteX20" fmla="*/ 11905 w 16678"/>
              <a:gd name="connsiteY20" fmla="*/ 6513 h 20175"/>
              <a:gd name="connsiteX21" fmla="*/ 11504 w 16678"/>
              <a:gd name="connsiteY21" fmla="*/ 8552 h 20175"/>
              <a:gd name="connsiteX22" fmla="*/ 13205 w 16678"/>
              <a:gd name="connsiteY22" fmla="*/ 15646 h 20175"/>
              <a:gd name="connsiteX23" fmla="*/ 16678 w 16678"/>
              <a:gd name="connsiteY23" fmla="*/ 17822 h 20175"/>
              <a:gd name="connsiteX24" fmla="*/ 16678 w 16678"/>
              <a:gd name="connsiteY24" fmla="*/ 12895 h 20175"/>
              <a:gd name="connsiteX25" fmla="*/ 14791 w 16678"/>
              <a:gd name="connsiteY25" fmla="*/ 11652 h 20175"/>
              <a:gd name="connsiteX0" fmla="*/ 14791 w 16678"/>
              <a:gd name="connsiteY0" fmla="*/ 11652 h 20175"/>
              <a:gd name="connsiteX1" fmla="*/ 14057 w 16678"/>
              <a:gd name="connsiteY1" fmla="*/ 11319 h 20175"/>
              <a:gd name="connsiteX2" fmla="*/ 13703 w 16678"/>
              <a:gd name="connsiteY2" fmla="*/ 9847 h 20175"/>
              <a:gd name="connsiteX3" fmla="*/ 14104 w 16678"/>
              <a:gd name="connsiteY3" fmla="*/ 7807 h 20175"/>
              <a:gd name="connsiteX4" fmla="*/ 12290 w 16678"/>
              <a:gd name="connsiteY4" fmla="*/ 253 h 20175"/>
              <a:gd name="connsiteX5" fmla="*/ 8180 w 16678"/>
              <a:gd name="connsiteY5" fmla="*/ 4367 h 20175"/>
              <a:gd name="connsiteX6" fmla="*/ 6202 w 16678"/>
              <a:gd name="connsiteY6" fmla="*/ 14422 h 20175"/>
              <a:gd name="connsiteX7" fmla="*/ 5020 w 16678"/>
              <a:gd name="connsiteY7" fmla="*/ 15610 h 20175"/>
              <a:gd name="connsiteX8" fmla="*/ 4496 w 16678"/>
              <a:gd name="connsiteY8" fmla="*/ 13429 h 20175"/>
              <a:gd name="connsiteX9" fmla="*/ 4866 w 16678"/>
              <a:gd name="connsiteY9" fmla="*/ 11567 h 20175"/>
              <a:gd name="connsiteX10" fmla="*/ 3309 w 16678"/>
              <a:gd name="connsiteY10" fmla="*/ 5059 h 20175"/>
              <a:gd name="connsiteX11" fmla="*/ 4 w 16678"/>
              <a:gd name="connsiteY11" fmla="*/ 3240 h 20175"/>
              <a:gd name="connsiteX12" fmla="*/ 4 w 16678"/>
              <a:gd name="connsiteY12" fmla="*/ 8167 h 20175"/>
              <a:gd name="connsiteX13" fmla="*/ 2451 w 16678"/>
              <a:gd name="connsiteY13" fmla="*/ 9386 h 20175"/>
              <a:gd name="connsiteX14" fmla="*/ 2661 w 16678"/>
              <a:gd name="connsiteY14" fmla="*/ 10272 h 20175"/>
              <a:gd name="connsiteX15" fmla="*/ 2292 w 16678"/>
              <a:gd name="connsiteY15" fmla="*/ 12134 h 20175"/>
              <a:gd name="connsiteX16" fmla="*/ 4162 w 16678"/>
              <a:gd name="connsiteY16" fmla="*/ 19920 h 20175"/>
              <a:gd name="connsiteX17" fmla="*/ 8401 w 16678"/>
              <a:gd name="connsiteY17" fmla="*/ 15681 h 20175"/>
              <a:gd name="connsiteX18" fmla="*/ 10379 w 16678"/>
              <a:gd name="connsiteY18" fmla="*/ 5626 h 20175"/>
              <a:gd name="connsiteX19" fmla="*/ 11437 w 16678"/>
              <a:gd name="connsiteY19" fmla="*/ 4562 h 20175"/>
              <a:gd name="connsiteX20" fmla="*/ 11905 w 16678"/>
              <a:gd name="connsiteY20" fmla="*/ 6513 h 20175"/>
              <a:gd name="connsiteX21" fmla="*/ 11504 w 16678"/>
              <a:gd name="connsiteY21" fmla="*/ 8552 h 20175"/>
              <a:gd name="connsiteX22" fmla="*/ 13205 w 16678"/>
              <a:gd name="connsiteY22" fmla="*/ 15646 h 20175"/>
              <a:gd name="connsiteX23" fmla="*/ 16678 w 16678"/>
              <a:gd name="connsiteY23" fmla="*/ 17822 h 20175"/>
              <a:gd name="connsiteX24" fmla="*/ 14701 w 16678"/>
              <a:gd name="connsiteY24" fmla="*/ 11652 h 20175"/>
              <a:gd name="connsiteX25" fmla="*/ 14791 w 16678"/>
              <a:gd name="connsiteY25" fmla="*/ 11652 h 20175"/>
              <a:gd name="connsiteX0" fmla="*/ 14791 w 14791"/>
              <a:gd name="connsiteY0" fmla="*/ 11652 h 20175"/>
              <a:gd name="connsiteX1" fmla="*/ 14057 w 14791"/>
              <a:gd name="connsiteY1" fmla="*/ 11319 h 20175"/>
              <a:gd name="connsiteX2" fmla="*/ 13703 w 14791"/>
              <a:gd name="connsiteY2" fmla="*/ 9847 h 20175"/>
              <a:gd name="connsiteX3" fmla="*/ 14104 w 14791"/>
              <a:gd name="connsiteY3" fmla="*/ 7807 h 20175"/>
              <a:gd name="connsiteX4" fmla="*/ 12290 w 14791"/>
              <a:gd name="connsiteY4" fmla="*/ 253 h 20175"/>
              <a:gd name="connsiteX5" fmla="*/ 8180 w 14791"/>
              <a:gd name="connsiteY5" fmla="*/ 4367 h 20175"/>
              <a:gd name="connsiteX6" fmla="*/ 6202 w 14791"/>
              <a:gd name="connsiteY6" fmla="*/ 14422 h 20175"/>
              <a:gd name="connsiteX7" fmla="*/ 5020 w 14791"/>
              <a:gd name="connsiteY7" fmla="*/ 15610 h 20175"/>
              <a:gd name="connsiteX8" fmla="*/ 4496 w 14791"/>
              <a:gd name="connsiteY8" fmla="*/ 13429 h 20175"/>
              <a:gd name="connsiteX9" fmla="*/ 4866 w 14791"/>
              <a:gd name="connsiteY9" fmla="*/ 11567 h 20175"/>
              <a:gd name="connsiteX10" fmla="*/ 3309 w 14791"/>
              <a:gd name="connsiteY10" fmla="*/ 5059 h 20175"/>
              <a:gd name="connsiteX11" fmla="*/ 4 w 14791"/>
              <a:gd name="connsiteY11" fmla="*/ 3240 h 20175"/>
              <a:gd name="connsiteX12" fmla="*/ 4 w 14791"/>
              <a:gd name="connsiteY12" fmla="*/ 8167 h 20175"/>
              <a:gd name="connsiteX13" fmla="*/ 2451 w 14791"/>
              <a:gd name="connsiteY13" fmla="*/ 9386 h 20175"/>
              <a:gd name="connsiteX14" fmla="*/ 2661 w 14791"/>
              <a:gd name="connsiteY14" fmla="*/ 10272 h 20175"/>
              <a:gd name="connsiteX15" fmla="*/ 2292 w 14791"/>
              <a:gd name="connsiteY15" fmla="*/ 12134 h 20175"/>
              <a:gd name="connsiteX16" fmla="*/ 4162 w 14791"/>
              <a:gd name="connsiteY16" fmla="*/ 19920 h 20175"/>
              <a:gd name="connsiteX17" fmla="*/ 8401 w 14791"/>
              <a:gd name="connsiteY17" fmla="*/ 15681 h 20175"/>
              <a:gd name="connsiteX18" fmla="*/ 10379 w 14791"/>
              <a:gd name="connsiteY18" fmla="*/ 5626 h 20175"/>
              <a:gd name="connsiteX19" fmla="*/ 11437 w 14791"/>
              <a:gd name="connsiteY19" fmla="*/ 4562 h 20175"/>
              <a:gd name="connsiteX20" fmla="*/ 11905 w 14791"/>
              <a:gd name="connsiteY20" fmla="*/ 6513 h 20175"/>
              <a:gd name="connsiteX21" fmla="*/ 11504 w 14791"/>
              <a:gd name="connsiteY21" fmla="*/ 8552 h 20175"/>
              <a:gd name="connsiteX22" fmla="*/ 13205 w 14791"/>
              <a:gd name="connsiteY22" fmla="*/ 15646 h 20175"/>
              <a:gd name="connsiteX23" fmla="*/ 14701 w 14791"/>
              <a:gd name="connsiteY23" fmla="*/ 16890 h 20175"/>
              <a:gd name="connsiteX24" fmla="*/ 14701 w 14791"/>
              <a:gd name="connsiteY24" fmla="*/ 11652 h 20175"/>
              <a:gd name="connsiteX25" fmla="*/ 14791 w 14791"/>
              <a:gd name="connsiteY25" fmla="*/ 11652 h 20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791" h="20175" extrusionOk="0">
                <a:moveTo>
                  <a:pt x="14791" y="11652"/>
                </a:moveTo>
                <a:lnTo>
                  <a:pt x="14057" y="11319"/>
                </a:lnTo>
                <a:cubicBezTo>
                  <a:pt x="13739" y="11141"/>
                  <a:pt x="13580" y="10467"/>
                  <a:pt x="13703" y="9847"/>
                </a:cubicBezTo>
                <a:cubicBezTo>
                  <a:pt x="13837" y="9167"/>
                  <a:pt x="13970" y="8487"/>
                  <a:pt x="14104" y="7807"/>
                </a:cubicBezTo>
                <a:cubicBezTo>
                  <a:pt x="14736" y="4597"/>
                  <a:pt x="13924" y="1193"/>
                  <a:pt x="12290" y="253"/>
                </a:cubicBezTo>
                <a:cubicBezTo>
                  <a:pt x="10656" y="-705"/>
                  <a:pt x="8812" y="1139"/>
                  <a:pt x="8180" y="4367"/>
                </a:cubicBezTo>
                <a:lnTo>
                  <a:pt x="6202" y="14422"/>
                </a:lnTo>
                <a:cubicBezTo>
                  <a:pt x="6017" y="15344"/>
                  <a:pt x="5487" y="15876"/>
                  <a:pt x="5020" y="15610"/>
                </a:cubicBezTo>
                <a:cubicBezTo>
                  <a:pt x="4547" y="15344"/>
                  <a:pt x="4316" y="14369"/>
                  <a:pt x="4496" y="13429"/>
                </a:cubicBezTo>
                <a:cubicBezTo>
                  <a:pt x="4619" y="12808"/>
                  <a:pt x="4743" y="12188"/>
                  <a:pt x="4866" y="11567"/>
                </a:cubicBezTo>
                <a:cubicBezTo>
                  <a:pt x="5410" y="8800"/>
                  <a:pt x="4712" y="5874"/>
                  <a:pt x="3309" y="5059"/>
                </a:cubicBezTo>
                <a:lnTo>
                  <a:pt x="4" y="3240"/>
                </a:lnTo>
                <a:cubicBezTo>
                  <a:pt x="-8" y="4813"/>
                  <a:pt x="16" y="6594"/>
                  <a:pt x="4" y="8167"/>
                </a:cubicBezTo>
                <a:lnTo>
                  <a:pt x="2451" y="9386"/>
                </a:lnTo>
                <a:cubicBezTo>
                  <a:pt x="2641" y="9492"/>
                  <a:pt x="2739" y="9900"/>
                  <a:pt x="2661" y="10272"/>
                </a:cubicBezTo>
                <a:lnTo>
                  <a:pt x="2292" y="12134"/>
                </a:lnTo>
                <a:cubicBezTo>
                  <a:pt x="1639" y="15451"/>
                  <a:pt x="2477" y="18944"/>
                  <a:pt x="4162" y="19920"/>
                </a:cubicBezTo>
                <a:cubicBezTo>
                  <a:pt x="5847" y="20895"/>
                  <a:pt x="7743" y="18997"/>
                  <a:pt x="8401" y="15681"/>
                </a:cubicBezTo>
                <a:lnTo>
                  <a:pt x="10379" y="5626"/>
                </a:lnTo>
                <a:cubicBezTo>
                  <a:pt x="10543" y="4793"/>
                  <a:pt x="11016" y="4331"/>
                  <a:pt x="11437" y="4562"/>
                </a:cubicBezTo>
                <a:cubicBezTo>
                  <a:pt x="11858" y="4810"/>
                  <a:pt x="12064" y="5679"/>
                  <a:pt x="11905" y="6513"/>
                </a:cubicBezTo>
                <a:cubicBezTo>
                  <a:pt x="11771" y="7193"/>
                  <a:pt x="11638" y="7872"/>
                  <a:pt x="11504" y="8552"/>
                </a:cubicBezTo>
                <a:cubicBezTo>
                  <a:pt x="10908" y="11567"/>
                  <a:pt x="11673" y="14741"/>
                  <a:pt x="13205" y="15646"/>
                </a:cubicBezTo>
                <a:lnTo>
                  <a:pt x="14701" y="16890"/>
                </a:lnTo>
                <a:lnTo>
                  <a:pt x="14701" y="11652"/>
                </a:lnTo>
                <a:lnTo>
                  <a:pt x="14791" y="11652"/>
                </a:lnTo>
                <a:close/>
              </a:path>
            </a:pathLst>
          </a:custGeom>
          <a:solidFill>
            <a:schemeClr val="tx2"/>
          </a:solidFill>
          <a:ln w="12700">
            <a:miter lim="400000"/>
          </a:ln>
        </p:spPr>
        <p:txBody>
          <a:bodyPr lIns="28575" tIns="28575" rIns="28575" bIns="28575" anchor="ctr"/>
          <a:lstStyle/>
          <a:p>
            <a:pPr>
              <a:defRPr sz="3000">
                <a:solidFill>
                  <a:srgbClr val="FFFFFF"/>
                </a:solidFill>
              </a:defRPr>
            </a:pPr>
            <a:endParaRPr sz="2250"/>
          </a:p>
        </p:txBody>
      </p:sp>
      <p:sp>
        <p:nvSpPr>
          <p:cNvPr id="61" name="Graphic 7" descr="Marker">
            <a:extLst>
              <a:ext uri="{FF2B5EF4-FFF2-40B4-BE49-F238E27FC236}">
                <a16:creationId xmlns:a16="http://schemas.microsoft.com/office/drawing/2014/main" id="{5FE0305A-C692-F3AB-D4FB-AA6903D7C25A}"/>
              </a:ext>
            </a:extLst>
          </p:cNvPr>
          <p:cNvSpPr/>
          <p:nvPr/>
        </p:nvSpPr>
        <p:spPr>
          <a:xfrm>
            <a:off x="98886" y="2409638"/>
            <a:ext cx="465404" cy="617813"/>
          </a:xfrm>
          <a:custGeom>
            <a:avLst/>
            <a:gdLst>
              <a:gd name="connsiteX0" fmla="*/ 380067 w 760134"/>
              <a:gd name="connsiteY0" fmla="*/ 544730 h 1234720"/>
              <a:gd name="connsiteX1" fmla="*/ 216648 w 760134"/>
              <a:gd name="connsiteY1" fmla="*/ 381311 h 1234720"/>
              <a:gd name="connsiteX2" fmla="*/ 380067 w 760134"/>
              <a:gd name="connsiteY2" fmla="*/ 217892 h 1234720"/>
              <a:gd name="connsiteX3" fmla="*/ 543486 w 760134"/>
              <a:gd name="connsiteY3" fmla="*/ 381311 h 1234720"/>
              <a:gd name="connsiteX4" fmla="*/ 380067 w 760134"/>
              <a:gd name="connsiteY4" fmla="*/ 544730 h 1234720"/>
              <a:gd name="connsiteX5" fmla="*/ 380067 w 760134"/>
              <a:gd name="connsiteY5" fmla="*/ 0 h 1234720"/>
              <a:gd name="connsiteX6" fmla="*/ 65940 w 760134"/>
              <a:gd name="connsiteY6" fmla="*/ 167050 h 1234720"/>
              <a:gd name="connsiteX7" fmla="*/ 25993 w 760134"/>
              <a:gd name="connsiteY7" fmla="*/ 521125 h 1234720"/>
              <a:gd name="connsiteX8" fmla="*/ 198491 w 760134"/>
              <a:gd name="connsiteY8" fmla="*/ 902436 h 1234720"/>
              <a:gd name="connsiteX9" fmla="*/ 347384 w 760134"/>
              <a:gd name="connsiteY9" fmla="*/ 1214747 h 1234720"/>
              <a:gd name="connsiteX10" fmla="*/ 380067 w 760134"/>
              <a:gd name="connsiteY10" fmla="*/ 1234721 h 1234720"/>
              <a:gd name="connsiteX11" fmla="*/ 412751 w 760134"/>
              <a:gd name="connsiteY11" fmla="*/ 1214747 h 1234720"/>
              <a:gd name="connsiteX12" fmla="*/ 561644 w 760134"/>
              <a:gd name="connsiteY12" fmla="*/ 902436 h 1234720"/>
              <a:gd name="connsiteX13" fmla="*/ 734142 w 760134"/>
              <a:gd name="connsiteY13" fmla="*/ 521125 h 1234720"/>
              <a:gd name="connsiteX14" fmla="*/ 694195 w 760134"/>
              <a:gd name="connsiteY14" fmla="*/ 167050 h 1234720"/>
              <a:gd name="connsiteX15" fmla="*/ 380067 w 760134"/>
              <a:gd name="connsiteY15" fmla="*/ 0 h 1234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60134" h="1234720">
                <a:moveTo>
                  <a:pt x="380067" y="544730"/>
                </a:moveTo>
                <a:cubicBezTo>
                  <a:pt x="289279" y="544730"/>
                  <a:pt x="216648" y="472099"/>
                  <a:pt x="216648" y="381311"/>
                </a:cubicBezTo>
                <a:cubicBezTo>
                  <a:pt x="216648" y="290523"/>
                  <a:pt x="289279" y="217892"/>
                  <a:pt x="380067" y="217892"/>
                </a:cubicBezTo>
                <a:cubicBezTo>
                  <a:pt x="470856" y="217892"/>
                  <a:pt x="543486" y="290523"/>
                  <a:pt x="543486" y="381311"/>
                </a:cubicBezTo>
                <a:cubicBezTo>
                  <a:pt x="543486" y="472099"/>
                  <a:pt x="470856" y="544730"/>
                  <a:pt x="380067" y="544730"/>
                </a:cubicBezTo>
                <a:close/>
                <a:moveTo>
                  <a:pt x="380067" y="0"/>
                </a:moveTo>
                <a:cubicBezTo>
                  <a:pt x="254779" y="0"/>
                  <a:pt x="136755" y="61736"/>
                  <a:pt x="65940" y="167050"/>
                </a:cubicBezTo>
                <a:cubicBezTo>
                  <a:pt x="-4875" y="270549"/>
                  <a:pt x="-19401" y="403100"/>
                  <a:pt x="25993" y="521125"/>
                </a:cubicBezTo>
                <a:lnTo>
                  <a:pt x="198491" y="902436"/>
                </a:lnTo>
                <a:lnTo>
                  <a:pt x="347384" y="1214747"/>
                </a:lnTo>
                <a:cubicBezTo>
                  <a:pt x="352831" y="1227458"/>
                  <a:pt x="365541" y="1234721"/>
                  <a:pt x="380067" y="1234721"/>
                </a:cubicBezTo>
                <a:cubicBezTo>
                  <a:pt x="394593" y="1234721"/>
                  <a:pt x="407304" y="1227458"/>
                  <a:pt x="412751" y="1214747"/>
                </a:cubicBezTo>
                <a:lnTo>
                  <a:pt x="561644" y="902436"/>
                </a:lnTo>
                <a:lnTo>
                  <a:pt x="734142" y="521125"/>
                </a:lnTo>
                <a:cubicBezTo>
                  <a:pt x="779536" y="403100"/>
                  <a:pt x="765010" y="270549"/>
                  <a:pt x="694195" y="167050"/>
                </a:cubicBezTo>
                <a:cubicBezTo>
                  <a:pt x="623380" y="61736"/>
                  <a:pt x="505355" y="0"/>
                  <a:pt x="380067" y="0"/>
                </a:cubicBezTo>
                <a:close/>
              </a:path>
            </a:pathLst>
          </a:custGeom>
          <a:solidFill>
            <a:srgbClr val="FFBD02"/>
          </a:solidFill>
          <a:ln w="18157" cap="flat">
            <a:noFill/>
            <a:prstDash val="solid"/>
            <a:miter/>
          </a:ln>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350">
              <a:highlight>
                <a:srgbClr val="FF0000"/>
              </a:highlight>
            </a:endParaRPr>
          </a:p>
        </p:txBody>
      </p:sp>
      <p:pic>
        <p:nvPicPr>
          <p:cNvPr id="62" name="Picture 6" descr="A picture containing text, seat&#10;&#10;Description automatically generated">
            <a:extLst>
              <a:ext uri="{FF2B5EF4-FFF2-40B4-BE49-F238E27FC236}">
                <a16:creationId xmlns:a16="http://schemas.microsoft.com/office/drawing/2014/main" id="{A156E948-8920-408B-63B9-DD4067DF3653}"/>
              </a:ext>
            </a:extLst>
          </p:cNvPr>
          <p:cNvPicPr>
            <a:picLocks noChangeAspect="1"/>
          </p:cNvPicPr>
          <p:nvPr/>
        </p:nvPicPr>
        <p:blipFill>
          <a:blip r:embed="rId3"/>
          <a:stretch>
            <a:fillRect/>
          </a:stretch>
        </p:blipFill>
        <p:spPr>
          <a:xfrm>
            <a:off x="709633" y="1925475"/>
            <a:ext cx="759159" cy="637328"/>
          </a:xfrm>
          <a:prstGeom prst="rect">
            <a:avLst/>
          </a:prstGeom>
        </p:spPr>
      </p:pic>
      <p:sp>
        <p:nvSpPr>
          <p:cNvPr id="63" name="TextBox 62">
            <a:extLst>
              <a:ext uri="{FF2B5EF4-FFF2-40B4-BE49-F238E27FC236}">
                <a16:creationId xmlns:a16="http://schemas.microsoft.com/office/drawing/2014/main" id="{6A1C7B44-8C63-50B0-AADA-0267C5471D7F}"/>
              </a:ext>
            </a:extLst>
          </p:cNvPr>
          <p:cNvSpPr txBox="1"/>
          <p:nvPr/>
        </p:nvSpPr>
        <p:spPr>
          <a:xfrm>
            <a:off x="0" y="1324631"/>
            <a:ext cx="2833513"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solidFill>
                <a:schemeClr val="bg1"/>
              </a:solidFill>
              <a:cs typeface="Calibri"/>
            </a:endParaRPr>
          </a:p>
          <a:p>
            <a:r>
              <a:rPr lang="en-US">
                <a:solidFill>
                  <a:schemeClr val="bg1"/>
                </a:solidFill>
                <a:cs typeface="Calibri"/>
              </a:rPr>
              <a:t>Google Checkout</a:t>
            </a:r>
          </a:p>
          <a:p>
            <a:r>
              <a:rPr lang="en-US" b="1">
                <a:solidFill>
                  <a:schemeClr val="bg1"/>
                </a:solidFill>
                <a:cs typeface="Calibri"/>
              </a:rPr>
              <a:t>2006</a:t>
            </a:r>
            <a:endParaRPr lang="en-US" b="1">
              <a:solidFill>
                <a:schemeClr val="bg1"/>
              </a:solidFill>
            </a:endParaRPr>
          </a:p>
        </p:txBody>
      </p:sp>
      <p:sp>
        <p:nvSpPr>
          <p:cNvPr id="64" name="TextBox 63">
            <a:extLst>
              <a:ext uri="{FF2B5EF4-FFF2-40B4-BE49-F238E27FC236}">
                <a16:creationId xmlns:a16="http://schemas.microsoft.com/office/drawing/2014/main" id="{B0EF00FF-845E-5259-B3A2-F5BBF5BDE096}"/>
              </a:ext>
            </a:extLst>
          </p:cNvPr>
          <p:cNvSpPr txBox="1"/>
          <p:nvPr/>
        </p:nvSpPr>
        <p:spPr>
          <a:xfrm>
            <a:off x="-522667" y="3637755"/>
            <a:ext cx="2484968" cy="179741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800100" lvl="1" indent="-228600">
              <a:lnSpc>
                <a:spcPct val="90000"/>
              </a:lnSpc>
              <a:spcAft>
                <a:spcPts val="600"/>
              </a:spcAft>
              <a:buFont typeface="Arial,Sans-Serif"/>
              <a:buChar char="•"/>
            </a:pPr>
            <a:r>
              <a:rPr lang="en-US" sz="1400">
                <a:solidFill>
                  <a:schemeClr val="bg1"/>
                </a:solidFill>
                <a:ea typeface="+mn-lt"/>
                <a:cs typeface="+mn-lt"/>
              </a:rPr>
              <a:t>Online payment processing service </a:t>
            </a:r>
          </a:p>
          <a:p>
            <a:pPr marL="800100" lvl="1" indent="-228600">
              <a:lnSpc>
                <a:spcPct val="90000"/>
              </a:lnSpc>
              <a:spcAft>
                <a:spcPts val="600"/>
              </a:spcAft>
              <a:buFont typeface="Arial,Sans-Serif"/>
              <a:buChar char="•"/>
            </a:pPr>
            <a:r>
              <a:rPr lang="en-US" sz="1400">
                <a:solidFill>
                  <a:schemeClr val="bg1"/>
                </a:solidFill>
                <a:ea typeface="+mn-lt"/>
                <a:cs typeface="+mn-lt"/>
              </a:rPr>
              <a:t>Users store their card and shipping information in their Google Account</a:t>
            </a:r>
          </a:p>
          <a:p>
            <a:pPr marL="800100" lvl="1" indent="-228600">
              <a:lnSpc>
                <a:spcPct val="90000"/>
              </a:lnSpc>
              <a:spcAft>
                <a:spcPts val="600"/>
              </a:spcAft>
              <a:buFont typeface="Arial,Sans-Serif"/>
              <a:buChar char="•"/>
            </a:pPr>
            <a:r>
              <a:rPr lang="en-US" sz="1400">
                <a:solidFill>
                  <a:schemeClr val="bg1"/>
                </a:solidFill>
                <a:ea typeface="+mn-lt"/>
                <a:cs typeface="+mn-lt"/>
              </a:rPr>
              <a:t>Quicker checkout</a:t>
            </a:r>
            <a:endParaRPr lang="en-US" sz="1400">
              <a:solidFill>
                <a:schemeClr val="bg1"/>
              </a:solidFill>
              <a:cs typeface="Calibri"/>
            </a:endParaRPr>
          </a:p>
        </p:txBody>
      </p:sp>
      <p:sp>
        <p:nvSpPr>
          <p:cNvPr id="66" name="TextBox 65">
            <a:extLst>
              <a:ext uri="{FF2B5EF4-FFF2-40B4-BE49-F238E27FC236}">
                <a16:creationId xmlns:a16="http://schemas.microsoft.com/office/drawing/2014/main" id="{13948F01-5026-F33D-FFF9-54412F37B84E}"/>
              </a:ext>
            </a:extLst>
          </p:cNvPr>
          <p:cNvSpPr txBox="1"/>
          <p:nvPr/>
        </p:nvSpPr>
        <p:spPr>
          <a:xfrm>
            <a:off x="2271427" y="2529481"/>
            <a:ext cx="2568045"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bg1"/>
                </a:solidFill>
                <a:cs typeface="Calibri"/>
              </a:rPr>
              <a:t>Google Wallet/</a:t>
            </a:r>
          </a:p>
          <a:p>
            <a:r>
              <a:rPr lang="en-US">
                <a:solidFill>
                  <a:schemeClr val="bg1"/>
                </a:solidFill>
                <a:cs typeface="Calibri"/>
              </a:rPr>
              <a:t>Google Pay Send</a:t>
            </a:r>
          </a:p>
          <a:p>
            <a:r>
              <a:rPr lang="en-US" b="1">
                <a:solidFill>
                  <a:schemeClr val="bg1"/>
                </a:solidFill>
                <a:cs typeface="Calibri"/>
              </a:rPr>
              <a:t>2011</a:t>
            </a:r>
            <a:endParaRPr lang="en-US" b="1">
              <a:solidFill>
                <a:schemeClr val="bg1"/>
              </a:solidFill>
            </a:endParaRPr>
          </a:p>
        </p:txBody>
      </p:sp>
      <p:pic>
        <p:nvPicPr>
          <p:cNvPr id="67" name="Picture 34" descr="Logo, company name&#10;&#10;Description automatically generated">
            <a:extLst>
              <a:ext uri="{FF2B5EF4-FFF2-40B4-BE49-F238E27FC236}">
                <a16:creationId xmlns:a16="http://schemas.microsoft.com/office/drawing/2014/main" id="{E6731F2B-7A06-D27E-D32A-D21D701E902A}"/>
              </a:ext>
            </a:extLst>
          </p:cNvPr>
          <p:cNvPicPr>
            <a:picLocks noChangeAspect="1"/>
          </p:cNvPicPr>
          <p:nvPr/>
        </p:nvPicPr>
        <p:blipFill>
          <a:blip r:embed="rId4"/>
          <a:stretch>
            <a:fillRect/>
          </a:stretch>
        </p:blipFill>
        <p:spPr>
          <a:xfrm>
            <a:off x="3066372" y="3139575"/>
            <a:ext cx="759160" cy="793783"/>
          </a:xfrm>
          <a:prstGeom prst="rect">
            <a:avLst/>
          </a:prstGeom>
        </p:spPr>
      </p:pic>
      <p:pic>
        <p:nvPicPr>
          <p:cNvPr id="68" name="Picture 8" descr="Logo&#10;&#10;Description automatically generated">
            <a:extLst>
              <a:ext uri="{FF2B5EF4-FFF2-40B4-BE49-F238E27FC236}">
                <a16:creationId xmlns:a16="http://schemas.microsoft.com/office/drawing/2014/main" id="{32B23E88-230F-7C6A-FA8B-8E9D4C692D6B}"/>
              </a:ext>
            </a:extLst>
          </p:cNvPr>
          <p:cNvPicPr>
            <a:picLocks noChangeAspect="1"/>
          </p:cNvPicPr>
          <p:nvPr/>
        </p:nvPicPr>
        <p:blipFill>
          <a:blip r:embed="rId5"/>
          <a:stretch>
            <a:fillRect/>
          </a:stretch>
        </p:blipFill>
        <p:spPr>
          <a:xfrm>
            <a:off x="3844701" y="3202158"/>
            <a:ext cx="729803" cy="617813"/>
          </a:xfrm>
          <a:prstGeom prst="rect">
            <a:avLst/>
          </a:prstGeom>
        </p:spPr>
      </p:pic>
      <p:sp>
        <p:nvSpPr>
          <p:cNvPr id="70" name="TextBox 69">
            <a:extLst>
              <a:ext uri="{FF2B5EF4-FFF2-40B4-BE49-F238E27FC236}">
                <a16:creationId xmlns:a16="http://schemas.microsoft.com/office/drawing/2014/main" id="{587D8FC6-D623-FCD2-A1BE-BAAFB79ECDDC}"/>
              </a:ext>
            </a:extLst>
          </p:cNvPr>
          <p:cNvSpPr txBox="1"/>
          <p:nvPr/>
        </p:nvSpPr>
        <p:spPr>
          <a:xfrm>
            <a:off x="1399627" y="4886428"/>
            <a:ext cx="4292600" cy="1486561"/>
          </a:xfrm>
          <a:prstGeom prst="rect">
            <a:avLst/>
          </a:prstGeom>
          <a:noFill/>
        </p:spPr>
        <p:txBody>
          <a:bodyPr wrap="square">
            <a:spAutoFit/>
          </a:bodyPr>
          <a:lstStyle/>
          <a:p>
            <a:pPr marL="800100" lvl="1" indent="-228600">
              <a:lnSpc>
                <a:spcPct val="90000"/>
              </a:lnSpc>
              <a:spcAft>
                <a:spcPts val="600"/>
              </a:spcAft>
              <a:buFont typeface="Arial,Sans-Serif"/>
              <a:buChar char="•"/>
            </a:pPr>
            <a:r>
              <a:rPr lang="en-US" sz="1400">
                <a:solidFill>
                  <a:schemeClr val="bg1"/>
                </a:solidFill>
                <a:ea typeface="+mn-lt"/>
                <a:cs typeface="+mn-lt"/>
              </a:rPr>
              <a:t>Peer to peer payment service</a:t>
            </a:r>
          </a:p>
          <a:p>
            <a:pPr marL="800100" lvl="1" indent="-228600">
              <a:lnSpc>
                <a:spcPct val="90000"/>
              </a:lnSpc>
              <a:spcAft>
                <a:spcPts val="600"/>
              </a:spcAft>
              <a:buFont typeface="Arial,Sans-Serif"/>
              <a:buChar char="•"/>
            </a:pPr>
            <a:r>
              <a:rPr lang="en-US" sz="1400">
                <a:solidFill>
                  <a:schemeClr val="bg1"/>
                </a:solidFill>
                <a:ea typeface="+mn-lt"/>
                <a:cs typeface="+mn-lt"/>
              </a:rPr>
              <a:t>Initially supported only Mastercard's from Citibank.</a:t>
            </a:r>
          </a:p>
          <a:p>
            <a:pPr marL="800100" lvl="1" indent="-228600">
              <a:lnSpc>
                <a:spcPct val="90000"/>
              </a:lnSpc>
              <a:spcAft>
                <a:spcPts val="600"/>
              </a:spcAft>
              <a:buFont typeface="Arial,Sans-Serif"/>
              <a:buChar char="•"/>
            </a:pPr>
            <a:r>
              <a:rPr lang="en-US" sz="1400">
                <a:solidFill>
                  <a:schemeClr val="bg1"/>
                </a:solidFill>
                <a:ea typeface="+mn-lt"/>
                <a:cs typeface="+mn-lt"/>
              </a:rPr>
              <a:t>Integration of google wallet and Gmail.</a:t>
            </a:r>
          </a:p>
          <a:p>
            <a:pPr marL="800100" lvl="1" indent="-228600">
              <a:lnSpc>
                <a:spcPct val="90000"/>
              </a:lnSpc>
              <a:spcAft>
                <a:spcPts val="600"/>
              </a:spcAft>
              <a:buFont typeface="Arial,Sans-Serif"/>
              <a:buChar char="•"/>
            </a:pPr>
            <a:r>
              <a:rPr lang="en-US" sz="1400">
                <a:solidFill>
                  <a:schemeClr val="bg1"/>
                </a:solidFill>
                <a:ea typeface="+mn-lt"/>
                <a:cs typeface="+mn-lt"/>
              </a:rPr>
              <a:t>Acquired </a:t>
            </a:r>
            <a:r>
              <a:rPr lang="en-US" sz="1400" b="1" err="1">
                <a:solidFill>
                  <a:schemeClr val="bg1"/>
                </a:solidFill>
                <a:ea typeface="+mn-lt"/>
                <a:cs typeface="+mn-lt"/>
              </a:rPr>
              <a:t>Softcard</a:t>
            </a:r>
            <a:r>
              <a:rPr lang="en-US" sz="1400" b="1">
                <a:solidFill>
                  <a:schemeClr val="bg1"/>
                </a:solidFill>
                <a:ea typeface="+mn-lt"/>
                <a:cs typeface="+mn-lt"/>
              </a:rPr>
              <a:t> </a:t>
            </a:r>
            <a:r>
              <a:rPr lang="en-US" sz="1400">
                <a:solidFill>
                  <a:schemeClr val="bg1"/>
                </a:solidFill>
                <a:ea typeface="+mn-lt"/>
                <a:cs typeface="+mn-lt"/>
              </a:rPr>
              <a:t>resulting in birth of Android Pay</a:t>
            </a:r>
            <a:endParaRPr lang="en-US" sz="1400" b="1">
              <a:solidFill>
                <a:schemeClr val="bg1"/>
              </a:solidFill>
              <a:ea typeface="+mn-lt"/>
              <a:cs typeface="+mn-lt"/>
            </a:endParaRPr>
          </a:p>
        </p:txBody>
      </p:sp>
      <p:sp>
        <p:nvSpPr>
          <p:cNvPr id="65" name="Graphic 7" descr="Marker">
            <a:extLst>
              <a:ext uri="{FF2B5EF4-FFF2-40B4-BE49-F238E27FC236}">
                <a16:creationId xmlns:a16="http://schemas.microsoft.com/office/drawing/2014/main" id="{18766B37-3681-5E67-5C32-4FF19B1BC198}"/>
              </a:ext>
            </a:extLst>
          </p:cNvPr>
          <p:cNvSpPr/>
          <p:nvPr/>
        </p:nvSpPr>
        <p:spPr>
          <a:xfrm>
            <a:off x="2386810" y="3446735"/>
            <a:ext cx="655256" cy="889070"/>
          </a:xfrm>
          <a:custGeom>
            <a:avLst/>
            <a:gdLst>
              <a:gd name="connsiteX0" fmla="*/ 380067 w 760134"/>
              <a:gd name="connsiteY0" fmla="*/ 544730 h 1234720"/>
              <a:gd name="connsiteX1" fmla="*/ 216648 w 760134"/>
              <a:gd name="connsiteY1" fmla="*/ 381311 h 1234720"/>
              <a:gd name="connsiteX2" fmla="*/ 380067 w 760134"/>
              <a:gd name="connsiteY2" fmla="*/ 217892 h 1234720"/>
              <a:gd name="connsiteX3" fmla="*/ 543486 w 760134"/>
              <a:gd name="connsiteY3" fmla="*/ 381311 h 1234720"/>
              <a:gd name="connsiteX4" fmla="*/ 380067 w 760134"/>
              <a:gd name="connsiteY4" fmla="*/ 544730 h 1234720"/>
              <a:gd name="connsiteX5" fmla="*/ 380067 w 760134"/>
              <a:gd name="connsiteY5" fmla="*/ 0 h 1234720"/>
              <a:gd name="connsiteX6" fmla="*/ 65940 w 760134"/>
              <a:gd name="connsiteY6" fmla="*/ 167050 h 1234720"/>
              <a:gd name="connsiteX7" fmla="*/ 25993 w 760134"/>
              <a:gd name="connsiteY7" fmla="*/ 521125 h 1234720"/>
              <a:gd name="connsiteX8" fmla="*/ 198491 w 760134"/>
              <a:gd name="connsiteY8" fmla="*/ 902436 h 1234720"/>
              <a:gd name="connsiteX9" fmla="*/ 347384 w 760134"/>
              <a:gd name="connsiteY9" fmla="*/ 1214747 h 1234720"/>
              <a:gd name="connsiteX10" fmla="*/ 380067 w 760134"/>
              <a:gd name="connsiteY10" fmla="*/ 1234721 h 1234720"/>
              <a:gd name="connsiteX11" fmla="*/ 412751 w 760134"/>
              <a:gd name="connsiteY11" fmla="*/ 1214747 h 1234720"/>
              <a:gd name="connsiteX12" fmla="*/ 561644 w 760134"/>
              <a:gd name="connsiteY12" fmla="*/ 902436 h 1234720"/>
              <a:gd name="connsiteX13" fmla="*/ 734142 w 760134"/>
              <a:gd name="connsiteY13" fmla="*/ 521125 h 1234720"/>
              <a:gd name="connsiteX14" fmla="*/ 694195 w 760134"/>
              <a:gd name="connsiteY14" fmla="*/ 167050 h 1234720"/>
              <a:gd name="connsiteX15" fmla="*/ 380067 w 760134"/>
              <a:gd name="connsiteY15" fmla="*/ 0 h 1234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60134" h="1234720">
                <a:moveTo>
                  <a:pt x="380067" y="544730"/>
                </a:moveTo>
                <a:cubicBezTo>
                  <a:pt x="289279" y="544730"/>
                  <a:pt x="216648" y="472099"/>
                  <a:pt x="216648" y="381311"/>
                </a:cubicBezTo>
                <a:cubicBezTo>
                  <a:pt x="216648" y="290523"/>
                  <a:pt x="289279" y="217892"/>
                  <a:pt x="380067" y="217892"/>
                </a:cubicBezTo>
                <a:cubicBezTo>
                  <a:pt x="470856" y="217892"/>
                  <a:pt x="543486" y="290523"/>
                  <a:pt x="543486" y="381311"/>
                </a:cubicBezTo>
                <a:cubicBezTo>
                  <a:pt x="543486" y="472099"/>
                  <a:pt x="470856" y="544730"/>
                  <a:pt x="380067" y="544730"/>
                </a:cubicBezTo>
                <a:close/>
                <a:moveTo>
                  <a:pt x="380067" y="0"/>
                </a:moveTo>
                <a:cubicBezTo>
                  <a:pt x="254779" y="0"/>
                  <a:pt x="136755" y="61736"/>
                  <a:pt x="65940" y="167050"/>
                </a:cubicBezTo>
                <a:cubicBezTo>
                  <a:pt x="-4875" y="270549"/>
                  <a:pt x="-19401" y="403100"/>
                  <a:pt x="25993" y="521125"/>
                </a:cubicBezTo>
                <a:lnTo>
                  <a:pt x="198491" y="902436"/>
                </a:lnTo>
                <a:lnTo>
                  <a:pt x="347384" y="1214747"/>
                </a:lnTo>
                <a:cubicBezTo>
                  <a:pt x="352831" y="1227458"/>
                  <a:pt x="365541" y="1234721"/>
                  <a:pt x="380067" y="1234721"/>
                </a:cubicBezTo>
                <a:cubicBezTo>
                  <a:pt x="394593" y="1234721"/>
                  <a:pt x="407304" y="1227458"/>
                  <a:pt x="412751" y="1214747"/>
                </a:cubicBezTo>
                <a:lnTo>
                  <a:pt x="561644" y="902436"/>
                </a:lnTo>
                <a:lnTo>
                  <a:pt x="734142" y="521125"/>
                </a:lnTo>
                <a:cubicBezTo>
                  <a:pt x="779536" y="403100"/>
                  <a:pt x="765010" y="270549"/>
                  <a:pt x="694195" y="167050"/>
                </a:cubicBezTo>
                <a:cubicBezTo>
                  <a:pt x="623380" y="61736"/>
                  <a:pt x="505355" y="0"/>
                  <a:pt x="380067" y="0"/>
                </a:cubicBezTo>
                <a:close/>
              </a:path>
            </a:pathLst>
          </a:custGeom>
          <a:solidFill>
            <a:srgbClr val="FFBD02"/>
          </a:solidFill>
          <a:ln w="18157" cap="flat">
            <a:noFill/>
            <a:prstDash val="solid"/>
            <a:miter/>
          </a:ln>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350">
              <a:highlight>
                <a:srgbClr val="FF0000"/>
              </a:highlight>
            </a:endParaRPr>
          </a:p>
        </p:txBody>
      </p:sp>
      <p:sp>
        <p:nvSpPr>
          <p:cNvPr id="72" name="TextBox 71">
            <a:extLst>
              <a:ext uri="{FF2B5EF4-FFF2-40B4-BE49-F238E27FC236}">
                <a16:creationId xmlns:a16="http://schemas.microsoft.com/office/drawing/2014/main" id="{0475C3B5-EAC0-2673-3939-21608E51F845}"/>
              </a:ext>
            </a:extLst>
          </p:cNvPr>
          <p:cNvSpPr txBox="1"/>
          <p:nvPr/>
        </p:nvSpPr>
        <p:spPr>
          <a:xfrm>
            <a:off x="6925854" y="1473530"/>
            <a:ext cx="2063455"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bg1"/>
                </a:solidFill>
                <a:cs typeface="Calibri"/>
              </a:rPr>
              <a:t>Google Pay</a:t>
            </a:r>
          </a:p>
          <a:p>
            <a:r>
              <a:rPr lang="en-US" b="1">
                <a:solidFill>
                  <a:schemeClr val="bg1"/>
                </a:solidFill>
                <a:cs typeface="Calibri"/>
              </a:rPr>
              <a:t>2018</a:t>
            </a:r>
          </a:p>
        </p:txBody>
      </p:sp>
      <p:pic>
        <p:nvPicPr>
          <p:cNvPr id="73" name="Picture 72" descr="Logo, company name&#10;&#10;Description automatically generated">
            <a:extLst>
              <a:ext uri="{FF2B5EF4-FFF2-40B4-BE49-F238E27FC236}">
                <a16:creationId xmlns:a16="http://schemas.microsoft.com/office/drawing/2014/main" id="{B55E4B55-34F2-191A-07DF-7C50DF9EB417}"/>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7777503" y="1829218"/>
            <a:ext cx="817285" cy="471690"/>
          </a:xfrm>
          <a:prstGeom prst="rect">
            <a:avLst/>
          </a:prstGeom>
        </p:spPr>
      </p:pic>
      <p:sp>
        <p:nvSpPr>
          <p:cNvPr id="71" name="Graphic 7" descr="Marker">
            <a:extLst>
              <a:ext uri="{FF2B5EF4-FFF2-40B4-BE49-F238E27FC236}">
                <a16:creationId xmlns:a16="http://schemas.microsoft.com/office/drawing/2014/main" id="{914368B3-A23D-4529-6FC8-2ACCC36F25A1}"/>
              </a:ext>
            </a:extLst>
          </p:cNvPr>
          <p:cNvSpPr/>
          <p:nvPr/>
        </p:nvSpPr>
        <p:spPr>
          <a:xfrm>
            <a:off x="7148039" y="2245498"/>
            <a:ext cx="513916" cy="839915"/>
          </a:xfrm>
          <a:custGeom>
            <a:avLst/>
            <a:gdLst>
              <a:gd name="connsiteX0" fmla="*/ 380067 w 760134"/>
              <a:gd name="connsiteY0" fmla="*/ 544730 h 1234720"/>
              <a:gd name="connsiteX1" fmla="*/ 216648 w 760134"/>
              <a:gd name="connsiteY1" fmla="*/ 381311 h 1234720"/>
              <a:gd name="connsiteX2" fmla="*/ 380067 w 760134"/>
              <a:gd name="connsiteY2" fmla="*/ 217892 h 1234720"/>
              <a:gd name="connsiteX3" fmla="*/ 543486 w 760134"/>
              <a:gd name="connsiteY3" fmla="*/ 381311 h 1234720"/>
              <a:gd name="connsiteX4" fmla="*/ 380067 w 760134"/>
              <a:gd name="connsiteY4" fmla="*/ 544730 h 1234720"/>
              <a:gd name="connsiteX5" fmla="*/ 380067 w 760134"/>
              <a:gd name="connsiteY5" fmla="*/ 0 h 1234720"/>
              <a:gd name="connsiteX6" fmla="*/ 65940 w 760134"/>
              <a:gd name="connsiteY6" fmla="*/ 167050 h 1234720"/>
              <a:gd name="connsiteX7" fmla="*/ 25993 w 760134"/>
              <a:gd name="connsiteY7" fmla="*/ 521125 h 1234720"/>
              <a:gd name="connsiteX8" fmla="*/ 198491 w 760134"/>
              <a:gd name="connsiteY8" fmla="*/ 902436 h 1234720"/>
              <a:gd name="connsiteX9" fmla="*/ 347384 w 760134"/>
              <a:gd name="connsiteY9" fmla="*/ 1214747 h 1234720"/>
              <a:gd name="connsiteX10" fmla="*/ 380067 w 760134"/>
              <a:gd name="connsiteY10" fmla="*/ 1234721 h 1234720"/>
              <a:gd name="connsiteX11" fmla="*/ 412751 w 760134"/>
              <a:gd name="connsiteY11" fmla="*/ 1214747 h 1234720"/>
              <a:gd name="connsiteX12" fmla="*/ 561644 w 760134"/>
              <a:gd name="connsiteY12" fmla="*/ 902436 h 1234720"/>
              <a:gd name="connsiteX13" fmla="*/ 734142 w 760134"/>
              <a:gd name="connsiteY13" fmla="*/ 521125 h 1234720"/>
              <a:gd name="connsiteX14" fmla="*/ 694195 w 760134"/>
              <a:gd name="connsiteY14" fmla="*/ 167050 h 1234720"/>
              <a:gd name="connsiteX15" fmla="*/ 380067 w 760134"/>
              <a:gd name="connsiteY15" fmla="*/ 0 h 1234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60134" h="1234720">
                <a:moveTo>
                  <a:pt x="380067" y="544730"/>
                </a:moveTo>
                <a:cubicBezTo>
                  <a:pt x="289279" y="544730"/>
                  <a:pt x="216648" y="472099"/>
                  <a:pt x="216648" y="381311"/>
                </a:cubicBezTo>
                <a:cubicBezTo>
                  <a:pt x="216648" y="290523"/>
                  <a:pt x="289279" y="217892"/>
                  <a:pt x="380067" y="217892"/>
                </a:cubicBezTo>
                <a:cubicBezTo>
                  <a:pt x="470856" y="217892"/>
                  <a:pt x="543486" y="290523"/>
                  <a:pt x="543486" y="381311"/>
                </a:cubicBezTo>
                <a:cubicBezTo>
                  <a:pt x="543486" y="472099"/>
                  <a:pt x="470856" y="544730"/>
                  <a:pt x="380067" y="544730"/>
                </a:cubicBezTo>
                <a:close/>
                <a:moveTo>
                  <a:pt x="380067" y="0"/>
                </a:moveTo>
                <a:cubicBezTo>
                  <a:pt x="254779" y="0"/>
                  <a:pt x="136755" y="61736"/>
                  <a:pt x="65940" y="167050"/>
                </a:cubicBezTo>
                <a:cubicBezTo>
                  <a:pt x="-4875" y="270549"/>
                  <a:pt x="-19401" y="403100"/>
                  <a:pt x="25993" y="521125"/>
                </a:cubicBezTo>
                <a:lnTo>
                  <a:pt x="198491" y="902436"/>
                </a:lnTo>
                <a:lnTo>
                  <a:pt x="347384" y="1214747"/>
                </a:lnTo>
                <a:cubicBezTo>
                  <a:pt x="352831" y="1227458"/>
                  <a:pt x="365541" y="1234721"/>
                  <a:pt x="380067" y="1234721"/>
                </a:cubicBezTo>
                <a:cubicBezTo>
                  <a:pt x="394593" y="1234721"/>
                  <a:pt x="407304" y="1227458"/>
                  <a:pt x="412751" y="1214747"/>
                </a:cubicBezTo>
                <a:lnTo>
                  <a:pt x="561644" y="902436"/>
                </a:lnTo>
                <a:lnTo>
                  <a:pt x="734142" y="521125"/>
                </a:lnTo>
                <a:cubicBezTo>
                  <a:pt x="779536" y="403100"/>
                  <a:pt x="765010" y="270549"/>
                  <a:pt x="694195" y="167050"/>
                </a:cubicBezTo>
                <a:cubicBezTo>
                  <a:pt x="623380" y="61736"/>
                  <a:pt x="505355" y="0"/>
                  <a:pt x="380067" y="0"/>
                </a:cubicBezTo>
                <a:close/>
              </a:path>
            </a:pathLst>
          </a:custGeom>
          <a:solidFill>
            <a:srgbClr val="FFBD02"/>
          </a:solidFill>
          <a:ln w="18157" cap="flat">
            <a:noFill/>
            <a:prstDash val="solid"/>
            <a:miter/>
          </a:ln>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350">
              <a:highlight>
                <a:srgbClr val="FF0000"/>
              </a:highlight>
            </a:endParaRPr>
          </a:p>
        </p:txBody>
      </p:sp>
      <p:sp>
        <p:nvSpPr>
          <p:cNvPr id="74" name="TextBox 73">
            <a:extLst>
              <a:ext uri="{FF2B5EF4-FFF2-40B4-BE49-F238E27FC236}">
                <a16:creationId xmlns:a16="http://schemas.microsoft.com/office/drawing/2014/main" id="{7BBFFBC8-12B7-2262-D2CE-DB3CE554A21B}"/>
              </a:ext>
            </a:extLst>
          </p:cNvPr>
          <p:cNvSpPr txBox="1"/>
          <p:nvPr/>
        </p:nvSpPr>
        <p:spPr>
          <a:xfrm>
            <a:off x="5698997" y="3475883"/>
            <a:ext cx="3391776" cy="319164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800100" lvl="1" indent="-228600">
              <a:lnSpc>
                <a:spcPct val="90000"/>
              </a:lnSpc>
              <a:spcAft>
                <a:spcPts val="600"/>
              </a:spcAft>
              <a:buFont typeface="Arial,Sans-Serif"/>
              <a:buChar char="•"/>
            </a:pPr>
            <a:r>
              <a:rPr lang="en-US" sz="1400">
                <a:solidFill>
                  <a:schemeClr val="bg1"/>
                </a:solidFill>
                <a:ea typeface="+mn-lt"/>
                <a:cs typeface="+mn-lt"/>
              </a:rPr>
              <a:t>Consolidated Google Wallet and Android Pay into Google Pay.</a:t>
            </a:r>
          </a:p>
          <a:p>
            <a:pPr marL="800100" lvl="1" indent="-228600">
              <a:lnSpc>
                <a:spcPct val="90000"/>
              </a:lnSpc>
              <a:spcAft>
                <a:spcPts val="600"/>
              </a:spcAft>
              <a:buFont typeface="Arial,Sans-Serif"/>
              <a:buChar char="•"/>
            </a:pPr>
            <a:r>
              <a:rPr lang="en-US" sz="1400">
                <a:solidFill>
                  <a:schemeClr val="bg1"/>
                </a:solidFill>
                <a:ea typeface="+mn-lt"/>
                <a:cs typeface="+mn-lt"/>
              </a:rPr>
              <a:t>In app, online and In-Person contactless purchase on mobile devices.</a:t>
            </a:r>
          </a:p>
          <a:p>
            <a:pPr marL="800100" lvl="1" indent="-228600">
              <a:lnSpc>
                <a:spcPct val="90000"/>
              </a:lnSpc>
              <a:spcAft>
                <a:spcPts val="600"/>
              </a:spcAft>
              <a:buFont typeface="Arial,Sans-Serif"/>
              <a:buChar char="•"/>
            </a:pPr>
            <a:r>
              <a:rPr lang="en-US" sz="1400">
                <a:solidFill>
                  <a:schemeClr val="bg1"/>
                </a:solidFill>
                <a:ea typeface="+mn-lt"/>
                <a:cs typeface="+mn-lt"/>
              </a:rPr>
              <a:t>Provided new API that allows merchants to add the payment service to their websites and apps.</a:t>
            </a:r>
          </a:p>
          <a:p>
            <a:pPr marL="800100" lvl="1" indent="-228600">
              <a:lnSpc>
                <a:spcPct val="90000"/>
              </a:lnSpc>
              <a:spcAft>
                <a:spcPts val="600"/>
              </a:spcAft>
              <a:buFont typeface="Arial,Sans-Serif"/>
              <a:buChar char="•"/>
            </a:pPr>
            <a:r>
              <a:rPr lang="en-US" sz="1400">
                <a:solidFill>
                  <a:schemeClr val="bg1"/>
                </a:solidFill>
                <a:ea typeface="+mn-lt"/>
                <a:cs typeface="+mn-lt"/>
              </a:rPr>
              <a:t>Integrated  with Google Assistant and Google Photos</a:t>
            </a:r>
          </a:p>
          <a:p>
            <a:pPr marL="800100" lvl="1" indent="-228600">
              <a:lnSpc>
                <a:spcPct val="90000"/>
              </a:lnSpc>
              <a:spcAft>
                <a:spcPts val="600"/>
              </a:spcAft>
              <a:buFont typeface="Arial,Sans-Serif"/>
              <a:buChar char="•"/>
            </a:pPr>
            <a:r>
              <a:rPr lang="en-US" sz="1400">
                <a:solidFill>
                  <a:schemeClr val="bg1"/>
                </a:solidFill>
                <a:ea typeface="+mn-lt"/>
                <a:cs typeface="+mn-lt"/>
              </a:rPr>
              <a:t>Allowed to split bills and request money from friends</a:t>
            </a:r>
          </a:p>
          <a:p>
            <a:pPr marL="800100" lvl="1" indent="-228600">
              <a:lnSpc>
                <a:spcPct val="90000"/>
              </a:lnSpc>
              <a:spcAft>
                <a:spcPts val="600"/>
              </a:spcAft>
              <a:buFont typeface="Arial,Sans-Serif"/>
              <a:buChar char="•"/>
            </a:pPr>
            <a:endParaRPr lang="en-US" sz="1400">
              <a:solidFill>
                <a:schemeClr val="bg1"/>
              </a:solidFill>
              <a:ea typeface="+mn-lt"/>
              <a:cs typeface="+mn-lt"/>
            </a:endParaRPr>
          </a:p>
        </p:txBody>
      </p:sp>
      <p:sp>
        <p:nvSpPr>
          <p:cNvPr id="75" name="TextBox 74">
            <a:extLst>
              <a:ext uri="{FF2B5EF4-FFF2-40B4-BE49-F238E27FC236}">
                <a16:creationId xmlns:a16="http://schemas.microsoft.com/office/drawing/2014/main" id="{7ABA19E8-D569-C718-8FA1-5F01E37E753A}"/>
              </a:ext>
            </a:extLst>
          </p:cNvPr>
          <p:cNvSpPr txBox="1"/>
          <p:nvPr/>
        </p:nvSpPr>
        <p:spPr>
          <a:xfrm>
            <a:off x="9643707" y="1328405"/>
            <a:ext cx="3038196"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bg1"/>
                </a:solidFill>
                <a:cs typeface="Calibri"/>
              </a:rPr>
              <a:t>Google Pay and </a:t>
            </a:r>
          </a:p>
          <a:p>
            <a:r>
              <a:rPr lang="en-US">
                <a:solidFill>
                  <a:schemeClr val="bg1"/>
                </a:solidFill>
                <a:cs typeface="Calibri"/>
              </a:rPr>
              <a:t>Google Wallet integration</a:t>
            </a:r>
          </a:p>
          <a:p>
            <a:r>
              <a:rPr lang="en-US" b="1">
                <a:solidFill>
                  <a:schemeClr val="bg1"/>
                </a:solidFill>
                <a:cs typeface="Calibri"/>
              </a:rPr>
              <a:t>2022</a:t>
            </a:r>
          </a:p>
        </p:txBody>
      </p:sp>
      <p:sp>
        <p:nvSpPr>
          <p:cNvPr id="76" name="Graphic 7" descr="Marker">
            <a:extLst>
              <a:ext uri="{FF2B5EF4-FFF2-40B4-BE49-F238E27FC236}">
                <a16:creationId xmlns:a16="http://schemas.microsoft.com/office/drawing/2014/main" id="{E3F1E0C9-5DDC-7B1B-A3BD-6F44B8AF5026}"/>
              </a:ext>
            </a:extLst>
          </p:cNvPr>
          <p:cNvSpPr/>
          <p:nvPr/>
        </p:nvSpPr>
        <p:spPr>
          <a:xfrm>
            <a:off x="10226300" y="2257839"/>
            <a:ext cx="759160" cy="1089389"/>
          </a:xfrm>
          <a:custGeom>
            <a:avLst/>
            <a:gdLst>
              <a:gd name="connsiteX0" fmla="*/ 380067 w 760134"/>
              <a:gd name="connsiteY0" fmla="*/ 544730 h 1234720"/>
              <a:gd name="connsiteX1" fmla="*/ 216648 w 760134"/>
              <a:gd name="connsiteY1" fmla="*/ 381311 h 1234720"/>
              <a:gd name="connsiteX2" fmla="*/ 380067 w 760134"/>
              <a:gd name="connsiteY2" fmla="*/ 217892 h 1234720"/>
              <a:gd name="connsiteX3" fmla="*/ 543486 w 760134"/>
              <a:gd name="connsiteY3" fmla="*/ 381311 h 1234720"/>
              <a:gd name="connsiteX4" fmla="*/ 380067 w 760134"/>
              <a:gd name="connsiteY4" fmla="*/ 544730 h 1234720"/>
              <a:gd name="connsiteX5" fmla="*/ 380067 w 760134"/>
              <a:gd name="connsiteY5" fmla="*/ 0 h 1234720"/>
              <a:gd name="connsiteX6" fmla="*/ 65940 w 760134"/>
              <a:gd name="connsiteY6" fmla="*/ 167050 h 1234720"/>
              <a:gd name="connsiteX7" fmla="*/ 25993 w 760134"/>
              <a:gd name="connsiteY7" fmla="*/ 521125 h 1234720"/>
              <a:gd name="connsiteX8" fmla="*/ 198491 w 760134"/>
              <a:gd name="connsiteY8" fmla="*/ 902436 h 1234720"/>
              <a:gd name="connsiteX9" fmla="*/ 347384 w 760134"/>
              <a:gd name="connsiteY9" fmla="*/ 1214747 h 1234720"/>
              <a:gd name="connsiteX10" fmla="*/ 380067 w 760134"/>
              <a:gd name="connsiteY10" fmla="*/ 1234721 h 1234720"/>
              <a:gd name="connsiteX11" fmla="*/ 412751 w 760134"/>
              <a:gd name="connsiteY11" fmla="*/ 1214747 h 1234720"/>
              <a:gd name="connsiteX12" fmla="*/ 561644 w 760134"/>
              <a:gd name="connsiteY12" fmla="*/ 902436 h 1234720"/>
              <a:gd name="connsiteX13" fmla="*/ 734142 w 760134"/>
              <a:gd name="connsiteY13" fmla="*/ 521125 h 1234720"/>
              <a:gd name="connsiteX14" fmla="*/ 694195 w 760134"/>
              <a:gd name="connsiteY14" fmla="*/ 167050 h 1234720"/>
              <a:gd name="connsiteX15" fmla="*/ 380067 w 760134"/>
              <a:gd name="connsiteY15" fmla="*/ 0 h 1234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60134" h="1234720">
                <a:moveTo>
                  <a:pt x="380067" y="544730"/>
                </a:moveTo>
                <a:cubicBezTo>
                  <a:pt x="289279" y="544730"/>
                  <a:pt x="216648" y="472099"/>
                  <a:pt x="216648" y="381311"/>
                </a:cubicBezTo>
                <a:cubicBezTo>
                  <a:pt x="216648" y="290523"/>
                  <a:pt x="289279" y="217892"/>
                  <a:pt x="380067" y="217892"/>
                </a:cubicBezTo>
                <a:cubicBezTo>
                  <a:pt x="470856" y="217892"/>
                  <a:pt x="543486" y="290523"/>
                  <a:pt x="543486" y="381311"/>
                </a:cubicBezTo>
                <a:cubicBezTo>
                  <a:pt x="543486" y="472099"/>
                  <a:pt x="470856" y="544730"/>
                  <a:pt x="380067" y="544730"/>
                </a:cubicBezTo>
                <a:close/>
                <a:moveTo>
                  <a:pt x="380067" y="0"/>
                </a:moveTo>
                <a:cubicBezTo>
                  <a:pt x="254779" y="0"/>
                  <a:pt x="136755" y="61736"/>
                  <a:pt x="65940" y="167050"/>
                </a:cubicBezTo>
                <a:cubicBezTo>
                  <a:pt x="-4875" y="270549"/>
                  <a:pt x="-19401" y="403100"/>
                  <a:pt x="25993" y="521125"/>
                </a:cubicBezTo>
                <a:lnTo>
                  <a:pt x="198491" y="902436"/>
                </a:lnTo>
                <a:lnTo>
                  <a:pt x="347384" y="1214747"/>
                </a:lnTo>
                <a:cubicBezTo>
                  <a:pt x="352831" y="1227458"/>
                  <a:pt x="365541" y="1234721"/>
                  <a:pt x="380067" y="1234721"/>
                </a:cubicBezTo>
                <a:cubicBezTo>
                  <a:pt x="394593" y="1234721"/>
                  <a:pt x="407304" y="1227458"/>
                  <a:pt x="412751" y="1214747"/>
                </a:cubicBezTo>
                <a:lnTo>
                  <a:pt x="561644" y="902436"/>
                </a:lnTo>
                <a:lnTo>
                  <a:pt x="734142" y="521125"/>
                </a:lnTo>
                <a:cubicBezTo>
                  <a:pt x="779536" y="403100"/>
                  <a:pt x="765010" y="270549"/>
                  <a:pt x="694195" y="167050"/>
                </a:cubicBezTo>
                <a:cubicBezTo>
                  <a:pt x="623380" y="61736"/>
                  <a:pt x="505355" y="0"/>
                  <a:pt x="380067" y="0"/>
                </a:cubicBezTo>
                <a:close/>
              </a:path>
            </a:pathLst>
          </a:custGeom>
          <a:solidFill>
            <a:srgbClr val="FFBD02"/>
          </a:solidFill>
          <a:ln w="18157" cap="flat">
            <a:noFill/>
            <a:prstDash val="solid"/>
            <a:miter/>
          </a:ln>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350">
              <a:highlight>
                <a:srgbClr val="FF0000"/>
              </a:highlight>
            </a:endParaRPr>
          </a:p>
        </p:txBody>
      </p:sp>
      <p:pic>
        <p:nvPicPr>
          <p:cNvPr id="77" name="Picture 36" descr="Logo, company name&#10;&#10;Description automatically generated">
            <a:extLst>
              <a:ext uri="{FF2B5EF4-FFF2-40B4-BE49-F238E27FC236}">
                <a16:creationId xmlns:a16="http://schemas.microsoft.com/office/drawing/2014/main" id="{1A3EFFDF-D60E-A21A-EED4-E616A3F3C2CF}"/>
              </a:ext>
            </a:extLst>
          </p:cNvPr>
          <p:cNvPicPr>
            <a:picLocks noChangeAspect="1"/>
          </p:cNvPicPr>
          <p:nvPr/>
        </p:nvPicPr>
        <p:blipFill rotWithShape="1">
          <a:blip r:embed="rId8"/>
          <a:srcRect r="60234"/>
          <a:stretch/>
        </p:blipFill>
        <p:spPr>
          <a:xfrm>
            <a:off x="11095783" y="2003572"/>
            <a:ext cx="921159" cy="744429"/>
          </a:xfrm>
          <a:prstGeom prst="rect">
            <a:avLst/>
          </a:prstGeom>
        </p:spPr>
      </p:pic>
      <p:sp>
        <p:nvSpPr>
          <p:cNvPr id="78" name="TextBox 77">
            <a:extLst>
              <a:ext uri="{FF2B5EF4-FFF2-40B4-BE49-F238E27FC236}">
                <a16:creationId xmlns:a16="http://schemas.microsoft.com/office/drawing/2014/main" id="{AD90218A-FB8B-AC78-6083-450ED8D90E4E}"/>
              </a:ext>
            </a:extLst>
          </p:cNvPr>
          <p:cNvSpPr txBox="1"/>
          <p:nvPr/>
        </p:nvSpPr>
        <p:spPr>
          <a:xfrm>
            <a:off x="8692598" y="3941835"/>
            <a:ext cx="3391776" cy="257301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800100" lvl="1" indent="-228600">
              <a:lnSpc>
                <a:spcPct val="90000"/>
              </a:lnSpc>
              <a:spcAft>
                <a:spcPts val="600"/>
              </a:spcAft>
              <a:buFont typeface="Arial,Sans-Serif"/>
              <a:buChar char="•"/>
            </a:pPr>
            <a:r>
              <a:rPr lang="en-US" sz="1400">
                <a:solidFill>
                  <a:schemeClr val="bg1"/>
                </a:solidFill>
                <a:ea typeface="+mn-lt"/>
                <a:cs typeface="+mn-lt"/>
              </a:rPr>
              <a:t>Google announced the revival of Google Wallet and integrating it with Google Pay.</a:t>
            </a:r>
          </a:p>
          <a:p>
            <a:pPr marL="800100" lvl="1" indent="-228600">
              <a:lnSpc>
                <a:spcPct val="90000"/>
              </a:lnSpc>
              <a:spcAft>
                <a:spcPts val="600"/>
              </a:spcAft>
              <a:buFont typeface="Arial,Sans-Serif"/>
              <a:buChar char="•"/>
            </a:pPr>
            <a:r>
              <a:rPr lang="en-US" sz="1400">
                <a:solidFill>
                  <a:schemeClr val="bg1"/>
                </a:solidFill>
                <a:ea typeface="+mn-lt"/>
                <a:cs typeface="+mn-lt"/>
              </a:rPr>
              <a:t>New Comprehensive Digital Wallet.</a:t>
            </a:r>
          </a:p>
          <a:p>
            <a:pPr marL="800100" lvl="1" indent="-228600">
              <a:lnSpc>
                <a:spcPct val="90000"/>
              </a:lnSpc>
              <a:spcAft>
                <a:spcPts val="600"/>
              </a:spcAft>
              <a:buFont typeface="Arial,Sans-Serif"/>
              <a:buChar char="•"/>
            </a:pPr>
            <a:r>
              <a:rPr lang="en-US" sz="1400">
                <a:solidFill>
                  <a:schemeClr val="bg1"/>
                </a:solidFill>
                <a:ea typeface="+mn-lt"/>
                <a:cs typeface="+mn-lt"/>
              </a:rPr>
              <a:t>Google Wallet allows users to store items such as payment cards for use via Google Pay, as well as passes such as loyalty cards, digital identification cards, digital keys, transit passes, event tickets, and health passes.</a:t>
            </a:r>
            <a:endParaRPr lang="en-US" sz="1400">
              <a:solidFill>
                <a:schemeClr val="bg1"/>
              </a:solidFill>
            </a:endParaRPr>
          </a:p>
        </p:txBody>
      </p:sp>
      <p:sp>
        <p:nvSpPr>
          <p:cNvPr id="79" name="Graphic 7" descr="Marker">
            <a:extLst>
              <a:ext uri="{FF2B5EF4-FFF2-40B4-BE49-F238E27FC236}">
                <a16:creationId xmlns:a16="http://schemas.microsoft.com/office/drawing/2014/main" id="{C887E014-013E-7E8A-6AA9-2175544DD6EB}"/>
              </a:ext>
            </a:extLst>
          </p:cNvPr>
          <p:cNvSpPr/>
          <p:nvPr/>
        </p:nvSpPr>
        <p:spPr>
          <a:xfrm>
            <a:off x="5060629" y="3041367"/>
            <a:ext cx="759160" cy="1192776"/>
          </a:xfrm>
          <a:custGeom>
            <a:avLst/>
            <a:gdLst>
              <a:gd name="connsiteX0" fmla="*/ 380067 w 760134"/>
              <a:gd name="connsiteY0" fmla="*/ 544730 h 1234720"/>
              <a:gd name="connsiteX1" fmla="*/ 216648 w 760134"/>
              <a:gd name="connsiteY1" fmla="*/ 381311 h 1234720"/>
              <a:gd name="connsiteX2" fmla="*/ 380067 w 760134"/>
              <a:gd name="connsiteY2" fmla="*/ 217892 h 1234720"/>
              <a:gd name="connsiteX3" fmla="*/ 543486 w 760134"/>
              <a:gd name="connsiteY3" fmla="*/ 381311 h 1234720"/>
              <a:gd name="connsiteX4" fmla="*/ 380067 w 760134"/>
              <a:gd name="connsiteY4" fmla="*/ 544730 h 1234720"/>
              <a:gd name="connsiteX5" fmla="*/ 380067 w 760134"/>
              <a:gd name="connsiteY5" fmla="*/ 0 h 1234720"/>
              <a:gd name="connsiteX6" fmla="*/ 65940 w 760134"/>
              <a:gd name="connsiteY6" fmla="*/ 167050 h 1234720"/>
              <a:gd name="connsiteX7" fmla="*/ 25993 w 760134"/>
              <a:gd name="connsiteY7" fmla="*/ 521125 h 1234720"/>
              <a:gd name="connsiteX8" fmla="*/ 198491 w 760134"/>
              <a:gd name="connsiteY8" fmla="*/ 902436 h 1234720"/>
              <a:gd name="connsiteX9" fmla="*/ 347384 w 760134"/>
              <a:gd name="connsiteY9" fmla="*/ 1214747 h 1234720"/>
              <a:gd name="connsiteX10" fmla="*/ 380067 w 760134"/>
              <a:gd name="connsiteY10" fmla="*/ 1234721 h 1234720"/>
              <a:gd name="connsiteX11" fmla="*/ 412751 w 760134"/>
              <a:gd name="connsiteY11" fmla="*/ 1214747 h 1234720"/>
              <a:gd name="connsiteX12" fmla="*/ 561644 w 760134"/>
              <a:gd name="connsiteY12" fmla="*/ 902436 h 1234720"/>
              <a:gd name="connsiteX13" fmla="*/ 734142 w 760134"/>
              <a:gd name="connsiteY13" fmla="*/ 521125 h 1234720"/>
              <a:gd name="connsiteX14" fmla="*/ 694195 w 760134"/>
              <a:gd name="connsiteY14" fmla="*/ 167050 h 1234720"/>
              <a:gd name="connsiteX15" fmla="*/ 380067 w 760134"/>
              <a:gd name="connsiteY15" fmla="*/ 0 h 1234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60134" h="1234720">
                <a:moveTo>
                  <a:pt x="380067" y="544730"/>
                </a:moveTo>
                <a:cubicBezTo>
                  <a:pt x="289279" y="544730"/>
                  <a:pt x="216648" y="472099"/>
                  <a:pt x="216648" y="381311"/>
                </a:cubicBezTo>
                <a:cubicBezTo>
                  <a:pt x="216648" y="290523"/>
                  <a:pt x="289279" y="217892"/>
                  <a:pt x="380067" y="217892"/>
                </a:cubicBezTo>
                <a:cubicBezTo>
                  <a:pt x="470856" y="217892"/>
                  <a:pt x="543486" y="290523"/>
                  <a:pt x="543486" y="381311"/>
                </a:cubicBezTo>
                <a:cubicBezTo>
                  <a:pt x="543486" y="472099"/>
                  <a:pt x="470856" y="544730"/>
                  <a:pt x="380067" y="544730"/>
                </a:cubicBezTo>
                <a:close/>
                <a:moveTo>
                  <a:pt x="380067" y="0"/>
                </a:moveTo>
                <a:cubicBezTo>
                  <a:pt x="254779" y="0"/>
                  <a:pt x="136755" y="61736"/>
                  <a:pt x="65940" y="167050"/>
                </a:cubicBezTo>
                <a:cubicBezTo>
                  <a:pt x="-4875" y="270549"/>
                  <a:pt x="-19401" y="403100"/>
                  <a:pt x="25993" y="521125"/>
                </a:cubicBezTo>
                <a:lnTo>
                  <a:pt x="198491" y="902436"/>
                </a:lnTo>
                <a:lnTo>
                  <a:pt x="347384" y="1214747"/>
                </a:lnTo>
                <a:cubicBezTo>
                  <a:pt x="352831" y="1227458"/>
                  <a:pt x="365541" y="1234721"/>
                  <a:pt x="380067" y="1234721"/>
                </a:cubicBezTo>
                <a:cubicBezTo>
                  <a:pt x="394593" y="1234721"/>
                  <a:pt x="407304" y="1227458"/>
                  <a:pt x="412751" y="1214747"/>
                </a:cubicBezTo>
                <a:lnTo>
                  <a:pt x="561644" y="902436"/>
                </a:lnTo>
                <a:lnTo>
                  <a:pt x="734142" y="521125"/>
                </a:lnTo>
                <a:cubicBezTo>
                  <a:pt x="779536" y="403100"/>
                  <a:pt x="765010" y="270549"/>
                  <a:pt x="694195" y="167050"/>
                </a:cubicBezTo>
                <a:cubicBezTo>
                  <a:pt x="623380" y="61736"/>
                  <a:pt x="505355" y="0"/>
                  <a:pt x="380067" y="0"/>
                </a:cubicBezTo>
                <a:close/>
              </a:path>
            </a:pathLst>
          </a:custGeom>
          <a:solidFill>
            <a:srgbClr val="FFBD02"/>
          </a:solidFill>
          <a:ln w="18157" cap="flat">
            <a:noFill/>
            <a:prstDash val="solid"/>
            <a:miter/>
          </a:ln>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350">
              <a:highlight>
                <a:srgbClr val="FF0000"/>
              </a:highlight>
            </a:endParaRPr>
          </a:p>
        </p:txBody>
      </p:sp>
      <p:sp>
        <p:nvSpPr>
          <p:cNvPr id="80" name="TextBox 79">
            <a:extLst>
              <a:ext uri="{FF2B5EF4-FFF2-40B4-BE49-F238E27FC236}">
                <a16:creationId xmlns:a16="http://schemas.microsoft.com/office/drawing/2014/main" id="{A0C26310-5CDC-5360-15D5-478DD46F12DB}"/>
              </a:ext>
            </a:extLst>
          </p:cNvPr>
          <p:cNvSpPr txBox="1"/>
          <p:nvPr/>
        </p:nvSpPr>
        <p:spPr>
          <a:xfrm>
            <a:off x="4811392" y="2172860"/>
            <a:ext cx="2568045"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bg1"/>
                </a:solidFill>
                <a:cs typeface="Calibri"/>
              </a:rPr>
              <a:t>Google Wallet/</a:t>
            </a:r>
          </a:p>
          <a:p>
            <a:r>
              <a:rPr lang="en-US">
                <a:solidFill>
                  <a:schemeClr val="bg1"/>
                </a:solidFill>
                <a:cs typeface="Calibri"/>
              </a:rPr>
              <a:t>Android Pay</a:t>
            </a:r>
          </a:p>
          <a:p>
            <a:r>
              <a:rPr lang="en-US" b="1">
                <a:solidFill>
                  <a:schemeClr val="bg1"/>
                </a:solidFill>
                <a:cs typeface="Calibri"/>
              </a:rPr>
              <a:t>2016</a:t>
            </a:r>
            <a:endParaRPr lang="en-US" b="1">
              <a:solidFill>
                <a:schemeClr val="bg1"/>
              </a:solidFill>
            </a:endParaRPr>
          </a:p>
        </p:txBody>
      </p:sp>
    </p:spTree>
    <p:extLst>
      <p:ext uri="{BB962C8B-B14F-4D97-AF65-F5344CB8AC3E}">
        <p14:creationId xmlns:p14="http://schemas.microsoft.com/office/powerpoint/2010/main" val="39404420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Diagram&#10;&#10;Description automatically generated">
            <a:extLst>
              <a:ext uri="{FF2B5EF4-FFF2-40B4-BE49-F238E27FC236}">
                <a16:creationId xmlns:a16="http://schemas.microsoft.com/office/drawing/2014/main" id="{DC812914-9320-C938-C7EA-8320059909F0}"/>
              </a:ext>
            </a:extLst>
          </p:cNvPr>
          <p:cNvPicPr>
            <a:picLocks noChangeAspect="1"/>
          </p:cNvPicPr>
          <p:nvPr/>
        </p:nvPicPr>
        <p:blipFill rotWithShape="1">
          <a:blip r:embed="rId2">
            <a:extLst>
              <a:ext uri="{28A0092B-C50C-407E-A947-70E740481C1C}">
                <a14:useLocalDpi xmlns:a14="http://schemas.microsoft.com/office/drawing/2010/main" val="0"/>
              </a:ext>
            </a:extLst>
          </a:blip>
          <a:srcRect b="19"/>
          <a:stretch/>
        </p:blipFill>
        <p:spPr>
          <a:xfrm>
            <a:off x="20" y="1282"/>
            <a:ext cx="12191980" cy="6856718"/>
          </a:xfrm>
          <a:prstGeom prst="rect">
            <a:avLst/>
          </a:prstGeom>
        </p:spPr>
      </p:pic>
      <p:sp>
        <p:nvSpPr>
          <p:cNvPr id="4" name="Rectangle 3">
            <a:extLst>
              <a:ext uri="{FF2B5EF4-FFF2-40B4-BE49-F238E27FC236}">
                <a16:creationId xmlns:a16="http://schemas.microsoft.com/office/drawing/2014/main" id="{BE3B47F9-7CCD-6527-1F92-3CD844CE729C}"/>
              </a:ext>
            </a:extLst>
          </p:cNvPr>
          <p:cNvSpPr/>
          <p:nvPr/>
        </p:nvSpPr>
        <p:spPr>
          <a:xfrm>
            <a:off x="101600" y="88900"/>
            <a:ext cx="2298700" cy="7239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Parallelogram 4">
            <a:extLst>
              <a:ext uri="{FF2B5EF4-FFF2-40B4-BE49-F238E27FC236}">
                <a16:creationId xmlns:a16="http://schemas.microsoft.com/office/drawing/2014/main" id="{770571CD-9C7F-97CA-5FF0-013D3C24B1BA}"/>
              </a:ext>
            </a:extLst>
          </p:cNvPr>
          <p:cNvSpPr/>
          <p:nvPr/>
        </p:nvSpPr>
        <p:spPr>
          <a:xfrm rot="404324">
            <a:off x="655254" y="1268153"/>
            <a:ext cx="3107866" cy="3837115"/>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Parallelogram 6">
            <a:extLst>
              <a:ext uri="{FF2B5EF4-FFF2-40B4-BE49-F238E27FC236}">
                <a16:creationId xmlns:a16="http://schemas.microsoft.com/office/drawing/2014/main" id="{82B99AD7-220E-7121-912D-EFF132C72775}"/>
              </a:ext>
            </a:extLst>
          </p:cNvPr>
          <p:cNvSpPr/>
          <p:nvPr/>
        </p:nvSpPr>
        <p:spPr>
          <a:xfrm rot="420035">
            <a:off x="2907296" y="1280179"/>
            <a:ext cx="3862474" cy="4387834"/>
          </a:xfrm>
          <a:prstGeom prst="parallelogram">
            <a:avLst/>
          </a:prstGeom>
          <a:solidFill>
            <a:srgbClr val="4186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nip Single Corner of Rectangle 9">
            <a:extLst>
              <a:ext uri="{FF2B5EF4-FFF2-40B4-BE49-F238E27FC236}">
                <a16:creationId xmlns:a16="http://schemas.microsoft.com/office/drawing/2014/main" id="{4133F725-FD6C-B5FD-A859-9F9E3C49A693}"/>
              </a:ext>
            </a:extLst>
          </p:cNvPr>
          <p:cNvSpPr/>
          <p:nvPr/>
        </p:nvSpPr>
        <p:spPr>
          <a:xfrm>
            <a:off x="-1" y="250921"/>
            <a:ext cx="4102101" cy="648215"/>
          </a:xfrm>
          <a:prstGeom prst="snip1Rect">
            <a:avLst>
              <a:gd name="adj" fmla="val 50000"/>
            </a:avLst>
          </a:prstGeom>
          <a:solidFill>
            <a:srgbClr val="4186F5"/>
          </a:solidFill>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a:solidFill>
                  <a:schemeClr val="bg1"/>
                </a:solidFill>
                <a:latin typeface="Arial Hebrew" pitchFamily="2" charset="-79"/>
                <a:cs typeface="Arial Hebrew" pitchFamily="2" charset="-79"/>
              </a:rPr>
              <a:t>INNOVATION</a:t>
            </a:r>
          </a:p>
        </p:txBody>
      </p:sp>
      <p:sp>
        <p:nvSpPr>
          <p:cNvPr id="13" name="Parallelogram 12">
            <a:extLst>
              <a:ext uri="{FF2B5EF4-FFF2-40B4-BE49-F238E27FC236}">
                <a16:creationId xmlns:a16="http://schemas.microsoft.com/office/drawing/2014/main" id="{B2CDFDD3-0A6F-BE7D-FA97-A62B4459F8C5}"/>
              </a:ext>
            </a:extLst>
          </p:cNvPr>
          <p:cNvSpPr/>
          <p:nvPr/>
        </p:nvSpPr>
        <p:spPr>
          <a:xfrm rot="404324">
            <a:off x="239793" y="2499191"/>
            <a:ext cx="3107866" cy="3837115"/>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9676CE0C-C430-6C2C-F806-303BDD89512A}"/>
              </a:ext>
            </a:extLst>
          </p:cNvPr>
          <p:cNvSpPr txBox="1"/>
          <p:nvPr/>
        </p:nvSpPr>
        <p:spPr>
          <a:xfrm>
            <a:off x="4620651" y="1212170"/>
            <a:ext cx="7017670" cy="1200329"/>
          </a:xfrm>
          <a:prstGeom prst="rect">
            <a:avLst/>
          </a:prstGeom>
          <a:solidFill>
            <a:schemeClr val="bg1"/>
          </a:solidFill>
        </p:spPr>
        <p:txBody>
          <a:bodyPr wrap="square" rtlCol="0">
            <a:spAutoFit/>
          </a:bodyPr>
          <a:lstStyle/>
          <a:p>
            <a:r>
              <a:rPr lang="en-US" dirty="0"/>
              <a:t>Versatile and Convenient</a:t>
            </a:r>
          </a:p>
          <a:p>
            <a:r>
              <a:rPr lang="en-US" dirty="0"/>
              <a:t>Contactless Payment</a:t>
            </a:r>
          </a:p>
          <a:p>
            <a:endParaRPr lang="en-US" dirty="0"/>
          </a:p>
          <a:p>
            <a:endParaRPr lang="en-US" dirty="0"/>
          </a:p>
        </p:txBody>
      </p:sp>
      <p:pic>
        <p:nvPicPr>
          <p:cNvPr id="17" name="Picture 16" descr="Icon&#10;&#10;Description automatically generated">
            <a:extLst>
              <a:ext uri="{FF2B5EF4-FFF2-40B4-BE49-F238E27FC236}">
                <a16:creationId xmlns:a16="http://schemas.microsoft.com/office/drawing/2014/main" id="{CECD1416-B1F9-82EF-36D7-B3AEDAB26A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20801" y="1279012"/>
            <a:ext cx="970964" cy="970964"/>
          </a:xfrm>
          <a:prstGeom prst="rect">
            <a:avLst/>
          </a:prstGeom>
        </p:spPr>
      </p:pic>
      <p:sp>
        <p:nvSpPr>
          <p:cNvPr id="18" name="TextBox 17">
            <a:extLst>
              <a:ext uri="{FF2B5EF4-FFF2-40B4-BE49-F238E27FC236}">
                <a16:creationId xmlns:a16="http://schemas.microsoft.com/office/drawing/2014/main" id="{01EFB792-17B3-B8FA-D6E5-7640A884AF47}"/>
              </a:ext>
            </a:extLst>
          </p:cNvPr>
          <p:cNvSpPr txBox="1"/>
          <p:nvPr/>
        </p:nvSpPr>
        <p:spPr>
          <a:xfrm>
            <a:off x="4613740" y="2873931"/>
            <a:ext cx="7017669" cy="1200329"/>
          </a:xfrm>
          <a:prstGeom prst="rect">
            <a:avLst/>
          </a:prstGeom>
          <a:solidFill>
            <a:schemeClr val="bg1"/>
          </a:solidFill>
        </p:spPr>
        <p:txBody>
          <a:bodyPr wrap="square" rtlCol="0">
            <a:spAutoFit/>
          </a:bodyPr>
          <a:lstStyle/>
          <a:p>
            <a:r>
              <a:rPr lang="en-IN" dirty="0">
                <a:latin typeface="Söhne"/>
              </a:rPr>
              <a:t>Continuous Improvements to Security	</a:t>
            </a:r>
          </a:p>
          <a:p>
            <a:pPr marL="285750" indent="-285750">
              <a:buFont typeface="Arial" panose="020B0604020202020204" pitchFamily="34" charset="0"/>
              <a:buChar char="•"/>
            </a:pPr>
            <a:r>
              <a:rPr lang="en-IN" dirty="0">
                <a:latin typeface="Söhne"/>
              </a:rPr>
              <a:t>E</a:t>
            </a:r>
            <a:r>
              <a:rPr lang="en-IN" b="0" i="0" dirty="0">
                <a:effectLst/>
                <a:latin typeface="Söhne"/>
              </a:rPr>
              <a:t>ncryption and Tokenization</a:t>
            </a:r>
          </a:p>
          <a:p>
            <a:pPr marL="285750" indent="-285750">
              <a:buFont typeface="Arial" panose="020B0604020202020204" pitchFamily="34" charset="0"/>
              <a:buChar char="•"/>
            </a:pPr>
            <a:r>
              <a:rPr lang="en-IN" dirty="0">
                <a:latin typeface="Söhne"/>
              </a:rPr>
              <a:t>Fraud Detection using ML</a:t>
            </a:r>
          </a:p>
          <a:p>
            <a:pPr marL="285750" indent="-285750">
              <a:buFont typeface="Arial" panose="020B0604020202020204" pitchFamily="34" charset="0"/>
              <a:buChar char="•"/>
            </a:pPr>
            <a:r>
              <a:rPr lang="en-IN" dirty="0">
                <a:latin typeface="Söhne"/>
              </a:rPr>
              <a:t>Two Factor Authentication</a:t>
            </a:r>
          </a:p>
        </p:txBody>
      </p:sp>
      <p:pic>
        <p:nvPicPr>
          <p:cNvPr id="20" name="Picture 19" descr="Icon&#10;&#10;Description automatically generated">
            <a:extLst>
              <a:ext uri="{FF2B5EF4-FFF2-40B4-BE49-F238E27FC236}">
                <a16:creationId xmlns:a16="http://schemas.microsoft.com/office/drawing/2014/main" id="{C46B9F36-C584-64B4-472A-9DF65E8DAA1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82344" y="2935802"/>
            <a:ext cx="986395" cy="986395"/>
          </a:xfrm>
          <a:prstGeom prst="rect">
            <a:avLst/>
          </a:prstGeom>
        </p:spPr>
      </p:pic>
      <p:sp>
        <p:nvSpPr>
          <p:cNvPr id="21" name="TextBox 20">
            <a:extLst>
              <a:ext uri="{FF2B5EF4-FFF2-40B4-BE49-F238E27FC236}">
                <a16:creationId xmlns:a16="http://schemas.microsoft.com/office/drawing/2014/main" id="{7177E0DE-34AE-7FC5-E159-AFDEB281D914}"/>
              </a:ext>
            </a:extLst>
          </p:cNvPr>
          <p:cNvSpPr txBox="1"/>
          <p:nvPr/>
        </p:nvSpPr>
        <p:spPr>
          <a:xfrm>
            <a:off x="4620651" y="4535692"/>
            <a:ext cx="7017669" cy="1477328"/>
          </a:xfrm>
          <a:prstGeom prst="rect">
            <a:avLst/>
          </a:prstGeom>
          <a:solidFill>
            <a:schemeClr val="bg1"/>
          </a:solidFill>
        </p:spPr>
        <p:txBody>
          <a:bodyPr wrap="square" rtlCol="0">
            <a:spAutoFit/>
          </a:bodyPr>
          <a:lstStyle/>
          <a:p>
            <a:r>
              <a:rPr lang="en-IN" dirty="0">
                <a:latin typeface="Söhne"/>
              </a:rPr>
              <a:t>Integration of</a:t>
            </a:r>
          </a:p>
          <a:p>
            <a:pPr marL="285750" indent="-285750">
              <a:buFont typeface="Arial" panose="020B0604020202020204" pitchFamily="34" charset="0"/>
              <a:buChar char="•"/>
            </a:pPr>
            <a:r>
              <a:rPr lang="en-IN" dirty="0">
                <a:latin typeface="Söhne"/>
              </a:rPr>
              <a:t>Services- Gmail, Photos, Maps</a:t>
            </a:r>
          </a:p>
          <a:p>
            <a:pPr marL="285750" indent="-285750">
              <a:buFont typeface="Arial" panose="020B0604020202020204" pitchFamily="34" charset="0"/>
              <a:buChar char="•"/>
            </a:pPr>
            <a:r>
              <a:rPr lang="en-IN" dirty="0">
                <a:latin typeface="Söhne"/>
              </a:rPr>
              <a:t>Rewards and Loyalty</a:t>
            </a:r>
          </a:p>
          <a:p>
            <a:pPr marL="285750" indent="-285750">
              <a:buFont typeface="Arial" panose="020B0604020202020204" pitchFamily="34" charset="0"/>
              <a:buChar char="•"/>
            </a:pPr>
            <a:r>
              <a:rPr lang="en-IN" dirty="0">
                <a:latin typeface="Söhne"/>
              </a:rPr>
              <a:t>In-app Purchases</a:t>
            </a:r>
          </a:p>
          <a:p>
            <a:pPr marL="285750" indent="-285750">
              <a:buFont typeface="Arial" panose="020B0604020202020204" pitchFamily="34" charset="0"/>
              <a:buChar char="•"/>
            </a:pPr>
            <a:r>
              <a:rPr lang="en-IN" dirty="0">
                <a:latin typeface="Söhne"/>
              </a:rPr>
              <a:t>Get Gas, Get Food</a:t>
            </a:r>
          </a:p>
        </p:txBody>
      </p:sp>
      <p:pic>
        <p:nvPicPr>
          <p:cNvPr id="23" name="Picture 22" descr="Icon&#10;&#10;Description automatically generated">
            <a:extLst>
              <a:ext uri="{FF2B5EF4-FFF2-40B4-BE49-F238E27FC236}">
                <a16:creationId xmlns:a16="http://schemas.microsoft.com/office/drawing/2014/main" id="{97618D0D-DBDD-D2E3-C5F8-30E5EFCC4B5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952226" y="4631875"/>
            <a:ext cx="1308115" cy="1284962"/>
          </a:xfrm>
          <a:prstGeom prst="rect">
            <a:avLst/>
          </a:prstGeom>
        </p:spPr>
      </p:pic>
      <p:pic>
        <p:nvPicPr>
          <p:cNvPr id="31" name="Picture 30" descr="Text&#10;&#10;Description automatically generated with medium confidence">
            <a:extLst>
              <a:ext uri="{FF2B5EF4-FFF2-40B4-BE49-F238E27FC236}">
                <a16:creationId xmlns:a16="http://schemas.microsoft.com/office/drawing/2014/main" id="{0B565D93-6342-9EF0-6B51-0E7CADD1C3D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00037" y="1424002"/>
            <a:ext cx="2022910" cy="1132829"/>
          </a:xfrm>
          <a:prstGeom prst="rect">
            <a:avLst/>
          </a:prstGeom>
        </p:spPr>
      </p:pic>
      <p:sp>
        <p:nvSpPr>
          <p:cNvPr id="32" name="TextBox 31">
            <a:extLst>
              <a:ext uri="{FF2B5EF4-FFF2-40B4-BE49-F238E27FC236}">
                <a16:creationId xmlns:a16="http://schemas.microsoft.com/office/drawing/2014/main" id="{A06FFFDC-7CE9-4652-DED9-2FF068AF3F7E}"/>
              </a:ext>
            </a:extLst>
          </p:cNvPr>
          <p:cNvSpPr txBox="1"/>
          <p:nvPr/>
        </p:nvSpPr>
        <p:spPr>
          <a:xfrm>
            <a:off x="123984" y="2401240"/>
            <a:ext cx="3203415" cy="1477328"/>
          </a:xfrm>
          <a:prstGeom prst="rect">
            <a:avLst/>
          </a:prstGeom>
          <a:noFill/>
        </p:spPr>
        <p:txBody>
          <a:bodyPr wrap="square" rtlCol="0">
            <a:spAutoFit/>
          </a:bodyPr>
          <a:lstStyle/>
          <a:p>
            <a:r>
              <a:rPr lang="en-US" dirty="0">
                <a:solidFill>
                  <a:srgbClr val="4186F5"/>
                </a:solidFill>
                <a:latin typeface="Arial Hebrew" pitchFamily="2" charset="-79"/>
                <a:cs typeface="Arial Hebrew" pitchFamily="2" charset="-79"/>
              </a:rPr>
              <a:t>W</a:t>
            </a:r>
            <a:r>
              <a:rPr lang="en-US" b="0" i="0" u="none" strike="noStrike" dirty="0">
                <a:solidFill>
                  <a:srgbClr val="4186F5"/>
                </a:solidFill>
                <a:effectLst/>
                <a:latin typeface="Arial Hebrew" pitchFamily="2" charset="-79"/>
                <a:cs typeface="Arial Hebrew" pitchFamily="2" charset="-79"/>
              </a:rPr>
              <a:t>inner of </a:t>
            </a:r>
          </a:p>
          <a:p>
            <a:r>
              <a:rPr lang="en-US" b="1" i="0" u="none" strike="noStrike" dirty="0">
                <a:solidFill>
                  <a:srgbClr val="4186F5"/>
                </a:solidFill>
                <a:effectLst/>
                <a:latin typeface="Arial Hebrew" pitchFamily="2" charset="-79"/>
                <a:cs typeface="Arial Hebrew" pitchFamily="2" charset="-79"/>
              </a:rPr>
              <a:t>Innovation by Design Award (2021) </a:t>
            </a:r>
            <a:r>
              <a:rPr lang="en-US" b="0" i="0" u="none" strike="noStrike" dirty="0">
                <a:solidFill>
                  <a:srgbClr val="4186F5"/>
                </a:solidFill>
                <a:effectLst/>
                <a:latin typeface="Arial Hebrew" pitchFamily="2" charset="-79"/>
                <a:cs typeface="Arial Hebrew" pitchFamily="2" charset="-79"/>
              </a:rPr>
              <a:t>in finance for streamlined interface and intuitive usability</a:t>
            </a:r>
            <a:endParaRPr lang="en-US" dirty="0">
              <a:solidFill>
                <a:srgbClr val="4186F5"/>
              </a:solidFill>
              <a:latin typeface="Arial Hebrew" pitchFamily="2" charset="-79"/>
              <a:cs typeface="Arial Hebrew" pitchFamily="2" charset="-79"/>
            </a:endParaRPr>
          </a:p>
        </p:txBody>
      </p:sp>
    </p:spTree>
    <p:extLst>
      <p:ext uri="{BB962C8B-B14F-4D97-AF65-F5344CB8AC3E}">
        <p14:creationId xmlns:p14="http://schemas.microsoft.com/office/powerpoint/2010/main" val="7332544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Content Placeholder 4" descr="Diagram&#10;&#10;Description automatically generated">
            <a:extLst>
              <a:ext uri="{FF2B5EF4-FFF2-40B4-BE49-F238E27FC236}">
                <a16:creationId xmlns:a16="http://schemas.microsoft.com/office/drawing/2014/main" id="{48EE1EB8-F4D4-0290-3CB2-7FC94F509936}"/>
              </a:ext>
            </a:extLst>
          </p:cNvPr>
          <p:cNvPicPr>
            <a:picLocks noChangeAspect="1"/>
          </p:cNvPicPr>
          <p:nvPr/>
        </p:nvPicPr>
        <p:blipFill rotWithShape="1">
          <a:blip r:embed="rId2">
            <a:extLst>
              <a:ext uri="{28A0092B-C50C-407E-A947-70E740481C1C}">
                <a14:useLocalDpi xmlns:a14="http://schemas.microsoft.com/office/drawing/2010/main" val="0"/>
              </a:ext>
            </a:extLst>
          </a:blip>
          <a:srcRect l="22597" t="75397" b="20"/>
          <a:stretch/>
        </p:blipFill>
        <p:spPr>
          <a:xfrm rot="10800000">
            <a:off x="3048" y="-39374"/>
            <a:ext cx="12188952" cy="6857999"/>
          </a:xfrm>
          <a:prstGeom prst="rect">
            <a:avLst/>
          </a:prstGeom>
        </p:spPr>
      </p:pic>
      <p:sp>
        <p:nvSpPr>
          <p:cNvPr id="7" name="Parallelogram 6">
            <a:extLst>
              <a:ext uri="{FF2B5EF4-FFF2-40B4-BE49-F238E27FC236}">
                <a16:creationId xmlns:a16="http://schemas.microsoft.com/office/drawing/2014/main" id="{82B99AD7-220E-7121-912D-EFF132C72775}"/>
              </a:ext>
            </a:extLst>
          </p:cNvPr>
          <p:cNvSpPr/>
          <p:nvPr/>
        </p:nvSpPr>
        <p:spPr>
          <a:xfrm rot="420035">
            <a:off x="5447715" y="1062926"/>
            <a:ext cx="3862474" cy="4387834"/>
          </a:xfrm>
          <a:prstGeom prst="parallelogram">
            <a:avLst/>
          </a:prstGeom>
          <a:solidFill>
            <a:srgbClr val="4186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Snip Single Corner of Rectangle 11">
            <a:extLst>
              <a:ext uri="{FF2B5EF4-FFF2-40B4-BE49-F238E27FC236}">
                <a16:creationId xmlns:a16="http://schemas.microsoft.com/office/drawing/2014/main" id="{0505857C-3289-7F90-13C8-E8CB0200E7C2}"/>
              </a:ext>
            </a:extLst>
          </p:cNvPr>
          <p:cNvSpPr/>
          <p:nvPr/>
        </p:nvSpPr>
        <p:spPr>
          <a:xfrm>
            <a:off x="17824" y="396917"/>
            <a:ext cx="4356100" cy="736600"/>
          </a:xfrm>
          <a:prstGeom prst="snip1Rect">
            <a:avLst>
              <a:gd name="adj" fmla="val 50000"/>
            </a:avLst>
          </a:prstGeom>
          <a:solidFill>
            <a:schemeClr val="bg1"/>
          </a:solidFill>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solidFill>
                  <a:srgbClr val="4186F5"/>
                </a:solidFill>
                <a:latin typeface="Arial Hebrew" pitchFamily="2" charset="-79"/>
                <a:cs typeface="Arial Hebrew" pitchFamily="2" charset="-79"/>
              </a:rPr>
              <a:t>DISRUPTIVE INNOVATION</a:t>
            </a:r>
          </a:p>
        </p:txBody>
      </p:sp>
      <p:sp>
        <p:nvSpPr>
          <p:cNvPr id="14" name="TextBox 13">
            <a:extLst>
              <a:ext uri="{FF2B5EF4-FFF2-40B4-BE49-F238E27FC236}">
                <a16:creationId xmlns:a16="http://schemas.microsoft.com/office/drawing/2014/main" id="{E3957773-9C87-BE5F-BDA1-0B5656EA62D3}"/>
              </a:ext>
            </a:extLst>
          </p:cNvPr>
          <p:cNvSpPr txBox="1"/>
          <p:nvPr/>
        </p:nvSpPr>
        <p:spPr>
          <a:xfrm>
            <a:off x="2628815" y="4976878"/>
            <a:ext cx="3899067" cy="461665"/>
          </a:xfrm>
          <a:prstGeom prst="rect">
            <a:avLst/>
          </a:prstGeom>
          <a:noFill/>
        </p:spPr>
        <p:txBody>
          <a:bodyPr wrap="square" rtlCol="0">
            <a:spAutoFit/>
          </a:bodyPr>
          <a:lstStyle/>
          <a:p>
            <a:r>
              <a:rPr lang="en-US" sz="2400" b="1">
                <a:solidFill>
                  <a:srgbClr val="4186F5"/>
                </a:solidFill>
                <a:latin typeface="Arial Hebrew" pitchFamily="2" charset="-79"/>
                <a:cs typeface="Arial Hebrew" pitchFamily="2" charset="-79"/>
              </a:rPr>
              <a:t>DISRUPTIVE INNOVATION</a:t>
            </a:r>
          </a:p>
        </p:txBody>
      </p:sp>
      <p:sp>
        <p:nvSpPr>
          <p:cNvPr id="15" name="TextBox 14">
            <a:extLst>
              <a:ext uri="{FF2B5EF4-FFF2-40B4-BE49-F238E27FC236}">
                <a16:creationId xmlns:a16="http://schemas.microsoft.com/office/drawing/2014/main" id="{9676CE0C-C430-6C2C-F806-303BDD89512A}"/>
              </a:ext>
            </a:extLst>
          </p:cNvPr>
          <p:cNvSpPr txBox="1"/>
          <p:nvPr/>
        </p:nvSpPr>
        <p:spPr>
          <a:xfrm>
            <a:off x="101600" y="1053324"/>
            <a:ext cx="2679700" cy="646331"/>
          </a:xfrm>
          <a:prstGeom prst="rect">
            <a:avLst/>
          </a:prstGeom>
          <a:noFill/>
        </p:spPr>
        <p:txBody>
          <a:bodyPr wrap="square" rtlCol="0">
            <a:spAutoFit/>
          </a:bodyPr>
          <a:lstStyle/>
          <a:p>
            <a:r>
              <a:rPr lang="en-US">
                <a:solidFill>
                  <a:srgbClr val="4186F5"/>
                </a:solidFill>
              </a:rPr>
              <a:t>Simple and secure</a:t>
            </a:r>
          </a:p>
          <a:p>
            <a:r>
              <a:rPr lang="en-US">
                <a:solidFill>
                  <a:srgbClr val="4186F5"/>
                </a:solidFill>
              </a:rPr>
              <a:t>contactless payments</a:t>
            </a:r>
          </a:p>
        </p:txBody>
      </p:sp>
      <p:sp>
        <p:nvSpPr>
          <p:cNvPr id="18" name="TextBox 17">
            <a:extLst>
              <a:ext uri="{FF2B5EF4-FFF2-40B4-BE49-F238E27FC236}">
                <a16:creationId xmlns:a16="http://schemas.microsoft.com/office/drawing/2014/main" id="{01EFB792-17B3-B8FA-D6E5-7640A884AF47}"/>
              </a:ext>
            </a:extLst>
          </p:cNvPr>
          <p:cNvSpPr txBox="1"/>
          <p:nvPr/>
        </p:nvSpPr>
        <p:spPr>
          <a:xfrm>
            <a:off x="485333" y="2610512"/>
            <a:ext cx="2616785" cy="646331"/>
          </a:xfrm>
          <a:prstGeom prst="rect">
            <a:avLst/>
          </a:prstGeom>
          <a:noFill/>
        </p:spPr>
        <p:txBody>
          <a:bodyPr wrap="square" rtlCol="0">
            <a:spAutoFit/>
          </a:bodyPr>
          <a:lstStyle/>
          <a:p>
            <a:pPr algn="r"/>
            <a:r>
              <a:rPr lang="en-IN">
                <a:solidFill>
                  <a:srgbClr val="4186F5"/>
                </a:solidFill>
                <a:latin typeface="Söhne"/>
              </a:rPr>
              <a:t>E</a:t>
            </a:r>
            <a:r>
              <a:rPr lang="en-IN" b="0" i="0">
                <a:solidFill>
                  <a:srgbClr val="4186F5"/>
                </a:solidFill>
                <a:effectLst/>
                <a:latin typeface="Söhne"/>
              </a:rPr>
              <a:t>ncryption and Tokenization</a:t>
            </a:r>
            <a:endParaRPr lang="en-US">
              <a:solidFill>
                <a:srgbClr val="4186F5"/>
              </a:solidFill>
            </a:endParaRPr>
          </a:p>
        </p:txBody>
      </p:sp>
      <p:sp>
        <p:nvSpPr>
          <p:cNvPr id="21" name="TextBox 20">
            <a:extLst>
              <a:ext uri="{FF2B5EF4-FFF2-40B4-BE49-F238E27FC236}">
                <a16:creationId xmlns:a16="http://schemas.microsoft.com/office/drawing/2014/main" id="{7177E0DE-34AE-7FC5-E159-AFDEB281D914}"/>
              </a:ext>
            </a:extLst>
          </p:cNvPr>
          <p:cNvSpPr txBox="1"/>
          <p:nvPr/>
        </p:nvSpPr>
        <p:spPr>
          <a:xfrm>
            <a:off x="-28867" y="4153844"/>
            <a:ext cx="2616785" cy="923330"/>
          </a:xfrm>
          <a:prstGeom prst="rect">
            <a:avLst/>
          </a:prstGeom>
          <a:noFill/>
        </p:spPr>
        <p:txBody>
          <a:bodyPr wrap="square" rtlCol="0">
            <a:spAutoFit/>
          </a:bodyPr>
          <a:lstStyle/>
          <a:p>
            <a:r>
              <a:rPr lang="en-IN">
                <a:solidFill>
                  <a:srgbClr val="4186F5"/>
                </a:solidFill>
                <a:latin typeface="Söhne"/>
              </a:rPr>
              <a:t>Integration of</a:t>
            </a:r>
          </a:p>
          <a:p>
            <a:r>
              <a:rPr lang="en-IN">
                <a:solidFill>
                  <a:srgbClr val="4186F5"/>
                </a:solidFill>
                <a:latin typeface="Söhne"/>
              </a:rPr>
              <a:t>Services,</a:t>
            </a:r>
          </a:p>
          <a:p>
            <a:r>
              <a:rPr lang="en-IN">
                <a:solidFill>
                  <a:srgbClr val="4186F5"/>
                </a:solidFill>
                <a:latin typeface="Söhne"/>
              </a:rPr>
              <a:t>Rewards and Loyalty</a:t>
            </a:r>
            <a:endParaRPr lang="en-US">
              <a:solidFill>
                <a:srgbClr val="4186F5"/>
              </a:solidFill>
            </a:endParaRPr>
          </a:p>
        </p:txBody>
      </p:sp>
      <p:sp>
        <p:nvSpPr>
          <p:cNvPr id="24" name="TextBox 23">
            <a:extLst>
              <a:ext uri="{FF2B5EF4-FFF2-40B4-BE49-F238E27FC236}">
                <a16:creationId xmlns:a16="http://schemas.microsoft.com/office/drawing/2014/main" id="{7C6E0AAA-1E57-1CD0-C115-D5FCD038B8DB}"/>
              </a:ext>
            </a:extLst>
          </p:cNvPr>
          <p:cNvSpPr txBox="1"/>
          <p:nvPr/>
        </p:nvSpPr>
        <p:spPr>
          <a:xfrm>
            <a:off x="3611298" y="3555407"/>
            <a:ext cx="2346047" cy="1384995"/>
          </a:xfrm>
          <a:prstGeom prst="rect">
            <a:avLst/>
          </a:prstGeom>
          <a:solidFill>
            <a:srgbClr val="FFFFFF"/>
          </a:solidFill>
        </p:spPr>
        <p:txBody>
          <a:bodyPr wrap="square" rtlCol="0">
            <a:spAutoFit/>
          </a:bodyPr>
          <a:lstStyle/>
          <a:p>
            <a:r>
              <a:rPr lang="en-US" sz="2000" b="1" dirty="0">
                <a:solidFill>
                  <a:srgbClr val="4186F5"/>
                </a:solidFill>
              </a:rPr>
              <a:t>Pay</a:t>
            </a:r>
          </a:p>
          <a:p>
            <a:r>
              <a:rPr lang="en-US" sz="1600" dirty="0">
                <a:ea typeface="+mn-lt"/>
                <a:cs typeface="+mn-lt"/>
              </a:rPr>
              <a:t>Simplicity, security and privacy, as well partnerships in financial and other service areas. </a:t>
            </a:r>
          </a:p>
        </p:txBody>
      </p:sp>
      <p:sp>
        <p:nvSpPr>
          <p:cNvPr id="25" name="TextBox 24">
            <a:extLst>
              <a:ext uri="{FF2B5EF4-FFF2-40B4-BE49-F238E27FC236}">
                <a16:creationId xmlns:a16="http://schemas.microsoft.com/office/drawing/2014/main" id="{DB03FBAE-9369-5000-6000-45F4C6237465}"/>
              </a:ext>
            </a:extLst>
          </p:cNvPr>
          <p:cNvSpPr txBox="1"/>
          <p:nvPr/>
        </p:nvSpPr>
        <p:spPr>
          <a:xfrm>
            <a:off x="6166976" y="3554760"/>
            <a:ext cx="2335563" cy="1384995"/>
          </a:xfrm>
          <a:prstGeom prst="rect">
            <a:avLst/>
          </a:prstGeom>
          <a:solidFill>
            <a:srgbClr val="FFFFFF"/>
          </a:solidFill>
        </p:spPr>
        <p:txBody>
          <a:bodyPr wrap="square" rtlCol="0">
            <a:spAutoFit/>
          </a:bodyPr>
          <a:lstStyle/>
          <a:p>
            <a:r>
              <a:rPr lang="en-US" sz="2000" b="1" dirty="0">
                <a:solidFill>
                  <a:srgbClr val="4186F5"/>
                </a:solidFill>
              </a:rPr>
              <a:t>Explore</a:t>
            </a:r>
          </a:p>
          <a:p>
            <a:r>
              <a:rPr lang="en-US" sz="1600" dirty="0"/>
              <a:t>Partnered with Companies and stores </a:t>
            </a:r>
            <a:r>
              <a:rPr lang="en-IN" sz="1600" b="0" i="0" dirty="0">
                <a:solidFill>
                  <a:srgbClr val="000000"/>
                </a:solidFill>
                <a:effectLst/>
                <a:latin typeface="MeretPro"/>
              </a:rPr>
              <a:t>to offer app-exclusive deals to users</a:t>
            </a:r>
            <a:endParaRPr lang="en-US" sz="1600" dirty="0"/>
          </a:p>
        </p:txBody>
      </p:sp>
      <p:sp>
        <p:nvSpPr>
          <p:cNvPr id="26" name="TextBox 25">
            <a:extLst>
              <a:ext uri="{FF2B5EF4-FFF2-40B4-BE49-F238E27FC236}">
                <a16:creationId xmlns:a16="http://schemas.microsoft.com/office/drawing/2014/main" id="{1AF6BCB7-3134-7B8E-51B9-97654027F13C}"/>
              </a:ext>
            </a:extLst>
          </p:cNvPr>
          <p:cNvSpPr txBox="1"/>
          <p:nvPr/>
        </p:nvSpPr>
        <p:spPr>
          <a:xfrm>
            <a:off x="3611298" y="5139264"/>
            <a:ext cx="4891240" cy="1384995"/>
          </a:xfrm>
          <a:prstGeom prst="rect">
            <a:avLst/>
          </a:prstGeom>
          <a:solidFill>
            <a:srgbClr val="FFFFFF"/>
          </a:solidFill>
        </p:spPr>
        <p:txBody>
          <a:bodyPr wrap="square" rtlCol="0">
            <a:spAutoFit/>
          </a:bodyPr>
          <a:lstStyle/>
          <a:p>
            <a:r>
              <a:rPr lang="en-US" sz="2000" b="1" dirty="0">
                <a:solidFill>
                  <a:srgbClr val="4186F5"/>
                </a:solidFill>
              </a:rPr>
              <a:t>Insight</a:t>
            </a:r>
          </a:p>
          <a:p>
            <a:r>
              <a:rPr lang="en-IN" sz="1600" dirty="0">
                <a:solidFill>
                  <a:srgbClr val="000000"/>
                </a:solidFill>
                <a:latin typeface="MeretPro"/>
              </a:rPr>
              <a:t>O</a:t>
            </a:r>
            <a:r>
              <a:rPr lang="en-IN" sz="1600" b="0" i="0" dirty="0">
                <a:solidFill>
                  <a:srgbClr val="000000"/>
                </a:solidFill>
                <a:effectLst/>
                <a:latin typeface="MeretPro"/>
              </a:rPr>
              <a:t>ffers users weekly “stories” about users’ finances—</a:t>
            </a:r>
          </a:p>
          <a:p>
            <a:pPr marL="342900" indent="-342900">
              <a:buFont typeface="Arial" panose="020B0604020202020204" pitchFamily="34" charset="0"/>
              <a:buChar char="•"/>
            </a:pPr>
            <a:r>
              <a:rPr lang="en-IN" sz="1600" dirty="0">
                <a:solidFill>
                  <a:srgbClr val="000000"/>
                </a:solidFill>
                <a:latin typeface="MeretPro"/>
              </a:rPr>
              <a:t>H</a:t>
            </a:r>
            <a:r>
              <a:rPr lang="en-IN" sz="1600" b="0" i="0" dirty="0">
                <a:solidFill>
                  <a:srgbClr val="000000"/>
                </a:solidFill>
                <a:effectLst/>
                <a:latin typeface="MeretPro"/>
              </a:rPr>
              <a:t>ow they’re spending their money</a:t>
            </a:r>
          </a:p>
          <a:p>
            <a:pPr marL="342900" indent="-342900">
              <a:buFont typeface="Arial" panose="020B0604020202020204" pitchFamily="34" charset="0"/>
              <a:buChar char="•"/>
            </a:pPr>
            <a:r>
              <a:rPr lang="en-IN" sz="1600" dirty="0">
                <a:solidFill>
                  <a:srgbClr val="000000"/>
                </a:solidFill>
                <a:latin typeface="MeretPro"/>
              </a:rPr>
              <a:t>W</a:t>
            </a:r>
            <a:r>
              <a:rPr lang="en-IN" sz="1600" b="0" i="0" dirty="0">
                <a:solidFill>
                  <a:srgbClr val="000000"/>
                </a:solidFill>
                <a:effectLst/>
                <a:latin typeface="MeretPro"/>
              </a:rPr>
              <a:t>hat bills are coming up</a:t>
            </a:r>
          </a:p>
          <a:p>
            <a:pPr marL="342900" indent="-342900">
              <a:buFont typeface="Arial" panose="020B0604020202020204" pitchFamily="34" charset="0"/>
              <a:buChar char="•"/>
            </a:pPr>
            <a:r>
              <a:rPr lang="en-IN" sz="1600" dirty="0">
                <a:solidFill>
                  <a:srgbClr val="000000"/>
                </a:solidFill>
                <a:latin typeface="MeretPro"/>
              </a:rPr>
              <a:t>W</a:t>
            </a:r>
            <a:r>
              <a:rPr lang="en-IN" sz="1600" b="0" i="0" dirty="0">
                <a:solidFill>
                  <a:srgbClr val="000000"/>
                </a:solidFill>
                <a:effectLst/>
                <a:latin typeface="MeretPro"/>
              </a:rPr>
              <a:t>hat bank fees they were charged</a:t>
            </a:r>
            <a:endParaRPr lang="en-US" sz="1600" b="1" dirty="0"/>
          </a:p>
        </p:txBody>
      </p:sp>
      <p:sp>
        <p:nvSpPr>
          <p:cNvPr id="28" name="TextBox 27">
            <a:extLst>
              <a:ext uri="{FF2B5EF4-FFF2-40B4-BE49-F238E27FC236}">
                <a16:creationId xmlns:a16="http://schemas.microsoft.com/office/drawing/2014/main" id="{1033107D-EE4D-BE15-2B62-C4A3CAA02121}"/>
              </a:ext>
            </a:extLst>
          </p:cNvPr>
          <p:cNvSpPr txBox="1"/>
          <p:nvPr/>
        </p:nvSpPr>
        <p:spPr>
          <a:xfrm>
            <a:off x="213530" y="1244637"/>
            <a:ext cx="11823036" cy="923330"/>
          </a:xfrm>
          <a:prstGeom prst="rect">
            <a:avLst/>
          </a:prstGeom>
          <a:noFill/>
        </p:spPr>
        <p:txBody>
          <a:bodyPr wrap="square" rtlCol="0">
            <a:spAutoFit/>
          </a:bodyPr>
          <a:lstStyle/>
          <a:p>
            <a:r>
              <a:rPr lang="en-IN" b="0" i="0" dirty="0">
                <a:solidFill>
                  <a:schemeClr val="bg1"/>
                </a:solidFill>
                <a:effectLst/>
                <a:latin typeface="MeretPro"/>
              </a:rPr>
              <a:t>There are certainly financial apps and services with similar offerings (think Venmo or Chase Pay for peer-to-peer payments, Honey or Rakuten for finding deals, or your bank or investment broker for analysing your spending and investments). But Google Pay offers all of these services in one place. 		         </a:t>
            </a:r>
            <a:r>
              <a:rPr lang="en-IN" sz="1400" b="0" i="0" dirty="0">
                <a:solidFill>
                  <a:schemeClr val="bg1"/>
                </a:solidFill>
                <a:effectLst/>
                <a:latin typeface="MeretPro"/>
              </a:rPr>
              <a:t>-Josh </a:t>
            </a:r>
            <a:r>
              <a:rPr lang="en-IN" sz="1400" b="0" i="0" dirty="0" err="1">
                <a:solidFill>
                  <a:schemeClr val="bg1"/>
                </a:solidFill>
                <a:effectLst/>
                <a:latin typeface="MeretPro"/>
              </a:rPr>
              <a:t>Woodword</a:t>
            </a:r>
            <a:r>
              <a:rPr lang="en-IN" sz="1400" b="0" i="0" dirty="0">
                <a:solidFill>
                  <a:schemeClr val="bg1"/>
                </a:solidFill>
                <a:effectLst/>
                <a:latin typeface="MeretPro"/>
              </a:rPr>
              <a:t>, Director of Product Management @ Google</a:t>
            </a:r>
            <a:endParaRPr lang="en-US" sz="1400" dirty="0">
              <a:solidFill>
                <a:schemeClr val="bg1"/>
              </a:solidFill>
            </a:endParaRPr>
          </a:p>
        </p:txBody>
      </p:sp>
      <p:pic>
        <p:nvPicPr>
          <p:cNvPr id="9" name="Picture 8" descr="Graphical user interface, application&#10;&#10;Description automatically generated">
            <a:extLst>
              <a:ext uri="{FF2B5EF4-FFF2-40B4-BE49-F238E27FC236}">
                <a16:creationId xmlns:a16="http://schemas.microsoft.com/office/drawing/2014/main" id="{3E1E146A-A877-FB6D-CDBA-1AF6C02508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71021" y="2920147"/>
            <a:ext cx="3265545" cy="3417907"/>
          </a:xfrm>
          <a:prstGeom prst="rect">
            <a:avLst/>
          </a:prstGeom>
        </p:spPr>
      </p:pic>
      <p:pic>
        <p:nvPicPr>
          <p:cNvPr id="5" name="Picture 4" descr="Graphical user interface, text, application&#10;&#10;Description automatically generated">
            <a:extLst>
              <a:ext uri="{FF2B5EF4-FFF2-40B4-BE49-F238E27FC236}">
                <a16:creationId xmlns:a16="http://schemas.microsoft.com/office/drawing/2014/main" id="{5EEE40D1-3CE4-FE69-0ECC-402C9C4A53F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7778" y="2167967"/>
            <a:ext cx="2630935" cy="4578913"/>
          </a:xfrm>
          <a:prstGeom prst="rect">
            <a:avLst/>
          </a:prstGeom>
        </p:spPr>
      </p:pic>
      <p:sp>
        <p:nvSpPr>
          <p:cNvPr id="6" name="TextBox 5">
            <a:extLst>
              <a:ext uri="{FF2B5EF4-FFF2-40B4-BE49-F238E27FC236}">
                <a16:creationId xmlns:a16="http://schemas.microsoft.com/office/drawing/2014/main" id="{8420E842-8679-8263-DBE8-F8BD7DF4D435}"/>
              </a:ext>
            </a:extLst>
          </p:cNvPr>
          <p:cNvSpPr txBox="1"/>
          <p:nvPr/>
        </p:nvSpPr>
        <p:spPr>
          <a:xfrm>
            <a:off x="4334906" y="3085674"/>
            <a:ext cx="4138864" cy="369332"/>
          </a:xfrm>
          <a:prstGeom prst="rect">
            <a:avLst/>
          </a:prstGeom>
          <a:noFill/>
        </p:spPr>
        <p:txBody>
          <a:bodyPr wrap="square" rtlCol="0">
            <a:spAutoFit/>
          </a:bodyPr>
          <a:lstStyle/>
          <a:p>
            <a:r>
              <a:rPr lang="en-US" dirty="0">
                <a:solidFill>
                  <a:schemeClr val="bg1"/>
                </a:solidFill>
              </a:rPr>
              <a:t>A Comprehensive Wallet that covers</a:t>
            </a:r>
          </a:p>
        </p:txBody>
      </p:sp>
    </p:spTree>
    <p:extLst>
      <p:ext uri="{BB962C8B-B14F-4D97-AF65-F5344CB8AC3E}">
        <p14:creationId xmlns:p14="http://schemas.microsoft.com/office/powerpoint/2010/main" val="27536708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Diagram&#10;&#10;Description automatically generated">
            <a:extLst>
              <a:ext uri="{FF2B5EF4-FFF2-40B4-BE49-F238E27FC236}">
                <a16:creationId xmlns:a16="http://schemas.microsoft.com/office/drawing/2014/main" id="{861662B1-72AC-E03D-0E6A-535323FCC5E0}"/>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22597" t="75397" b="20"/>
          <a:stretch/>
        </p:blipFill>
        <p:spPr>
          <a:xfrm rot="10800000">
            <a:off x="3048" y="-29214"/>
            <a:ext cx="12188952" cy="6857999"/>
          </a:xfrm>
          <a:prstGeom prst="rect">
            <a:avLst/>
          </a:prstGeom>
        </p:spPr>
      </p:pic>
      <p:sp>
        <p:nvSpPr>
          <p:cNvPr id="6" name="TextBox 5">
            <a:extLst>
              <a:ext uri="{FF2B5EF4-FFF2-40B4-BE49-F238E27FC236}">
                <a16:creationId xmlns:a16="http://schemas.microsoft.com/office/drawing/2014/main" id="{56BE01F9-B49F-0CDE-B51F-13D24F0550A8}"/>
              </a:ext>
            </a:extLst>
          </p:cNvPr>
          <p:cNvSpPr txBox="1"/>
          <p:nvPr/>
        </p:nvSpPr>
        <p:spPr>
          <a:xfrm>
            <a:off x="5355940" y="1863773"/>
            <a:ext cx="5718760" cy="523220"/>
          </a:xfrm>
          <a:prstGeom prst="rect">
            <a:avLst/>
          </a:prstGeom>
          <a:noFill/>
        </p:spPr>
        <p:txBody>
          <a:bodyPr wrap="square" rtlCol="0">
            <a:spAutoFit/>
          </a:bodyPr>
          <a:lstStyle/>
          <a:p>
            <a:endParaRPr lang="en-US" sz="2800" b="1">
              <a:solidFill>
                <a:schemeClr val="bg1"/>
              </a:solidFill>
              <a:latin typeface="Segoe Print" panose="02000800000000000000" pitchFamily="2" charset="0"/>
            </a:endParaRPr>
          </a:p>
        </p:txBody>
      </p:sp>
      <p:sp>
        <p:nvSpPr>
          <p:cNvPr id="36" name="Snip Single Corner of Rectangle 35">
            <a:extLst>
              <a:ext uri="{FF2B5EF4-FFF2-40B4-BE49-F238E27FC236}">
                <a16:creationId xmlns:a16="http://schemas.microsoft.com/office/drawing/2014/main" id="{6E99285D-1C7B-3CC7-A59F-D90303905842}"/>
              </a:ext>
            </a:extLst>
          </p:cNvPr>
          <p:cNvSpPr/>
          <p:nvPr/>
        </p:nvSpPr>
        <p:spPr>
          <a:xfrm>
            <a:off x="7057" y="210801"/>
            <a:ext cx="4427783" cy="841921"/>
          </a:xfrm>
          <a:prstGeom prst="snip1Rect">
            <a:avLst>
              <a:gd name="adj" fmla="val 50000"/>
            </a:avLst>
          </a:prstGeom>
          <a:solidFill>
            <a:schemeClr val="bg1"/>
          </a:solidFill>
          <a:scene3d>
            <a:camera prst="orthographicFront"/>
            <a:lightRig rig="threePt" dir="t"/>
          </a:scene3d>
          <a:sp3d contourW="25400">
            <a:bevelT w="165100"/>
            <a:bevelB w="165100"/>
            <a:contourClr>
              <a:schemeClr val="accent1">
                <a:lumMod val="7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a:solidFill>
                  <a:srgbClr val="4186F5"/>
                </a:solidFill>
                <a:latin typeface="Arial Hebrew" pitchFamily="2" charset="-79"/>
                <a:cs typeface="Arial Hebrew" pitchFamily="2" charset="-79"/>
              </a:rPr>
              <a:t>VALUE CREATION</a:t>
            </a:r>
          </a:p>
        </p:txBody>
      </p:sp>
      <p:sp>
        <p:nvSpPr>
          <p:cNvPr id="4" name="Rounded Rectangle 3">
            <a:extLst>
              <a:ext uri="{FF2B5EF4-FFF2-40B4-BE49-F238E27FC236}">
                <a16:creationId xmlns:a16="http://schemas.microsoft.com/office/drawing/2014/main" id="{8DAE54BD-6FCB-FBE3-D654-9F3FE8BC5897}"/>
              </a:ext>
            </a:extLst>
          </p:cNvPr>
          <p:cNvSpPr/>
          <p:nvPr/>
        </p:nvSpPr>
        <p:spPr>
          <a:xfrm>
            <a:off x="177800" y="1319341"/>
            <a:ext cx="5178140" cy="1995359"/>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259BD357-35DB-AC6A-4E9B-0BDA831AC027}"/>
              </a:ext>
            </a:extLst>
          </p:cNvPr>
          <p:cNvSpPr/>
          <p:nvPr/>
        </p:nvSpPr>
        <p:spPr>
          <a:xfrm>
            <a:off x="125872" y="3459171"/>
            <a:ext cx="5230068" cy="2079488"/>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89F55DC4-B0C6-18F6-9920-63CC6149B01F}"/>
              </a:ext>
            </a:extLst>
          </p:cNvPr>
          <p:cNvSpPr txBox="1"/>
          <p:nvPr/>
        </p:nvSpPr>
        <p:spPr>
          <a:xfrm>
            <a:off x="452684" y="1573097"/>
            <a:ext cx="4407956" cy="1538883"/>
          </a:xfrm>
          <a:prstGeom prst="rect">
            <a:avLst/>
          </a:prstGeom>
          <a:noFill/>
        </p:spPr>
        <p:txBody>
          <a:bodyPr wrap="square" rtlCol="0">
            <a:spAutoFit/>
          </a:bodyPr>
          <a:lstStyle/>
          <a:p>
            <a:r>
              <a:rPr lang="en-US" sz="2000" b="1">
                <a:solidFill>
                  <a:srgbClr val="4186F5"/>
                </a:solidFill>
                <a:latin typeface="Arial Hebrew" pitchFamily="2" charset="-79"/>
                <a:cs typeface="Arial Hebrew" pitchFamily="2" charset="-79"/>
              </a:rPr>
              <a:t>Shareholder</a:t>
            </a:r>
          </a:p>
          <a:p>
            <a:endParaRPr lang="en-US" sz="2000" b="1">
              <a:solidFill>
                <a:srgbClr val="4186F5"/>
              </a:solidFill>
              <a:latin typeface="Arial Hebrew" pitchFamily="2" charset="-79"/>
              <a:cs typeface="Arial Hebrew" pitchFamily="2" charset="-79"/>
            </a:endParaRPr>
          </a:p>
          <a:p>
            <a:pPr marL="285750" indent="-285750">
              <a:buFont typeface="Arial" panose="020B0604020202020204" pitchFamily="34" charset="0"/>
              <a:buChar char="•"/>
            </a:pPr>
            <a:r>
              <a:rPr lang="en-US" b="1"/>
              <a:t>Transaction Fee from Merchants</a:t>
            </a:r>
          </a:p>
          <a:p>
            <a:pPr marL="285750" indent="-285750">
              <a:buFont typeface="Arial" panose="020B0604020202020204" pitchFamily="34" charset="0"/>
              <a:buChar char="•"/>
            </a:pPr>
            <a:r>
              <a:rPr lang="en-US" b="1"/>
              <a:t>Advertising</a:t>
            </a:r>
          </a:p>
          <a:p>
            <a:pPr marL="285750" indent="-285750">
              <a:buFont typeface="Arial" panose="020B0604020202020204" pitchFamily="34" charset="0"/>
              <a:buChar char="•"/>
            </a:pPr>
            <a:r>
              <a:rPr lang="en-US" b="1"/>
              <a:t>Transaction Data</a:t>
            </a:r>
          </a:p>
        </p:txBody>
      </p:sp>
      <p:sp>
        <p:nvSpPr>
          <p:cNvPr id="13" name="TextBox 12">
            <a:extLst>
              <a:ext uri="{FF2B5EF4-FFF2-40B4-BE49-F238E27FC236}">
                <a16:creationId xmlns:a16="http://schemas.microsoft.com/office/drawing/2014/main" id="{5F1F4BF0-9235-867A-8B1D-4CAB6C4F86DC}"/>
              </a:ext>
            </a:extLst>
          </p:cNvPr>
          <p:cNvSpPr txBox="1"/>
          <p:nvPr/>
        </p:nvSpPr>
        <p:spPr>
          <a:xfrm>
            <a:off x="540870" y="3493459"/>
            <a:ext cx="5269222" cy="3447098"/>
          </a:xfrm>
          <a:prstGeom prst="rect">
            <a:avLst/>
          </a:prstGeom>
          <a:noFill/>
        </p:spPr>
        <p:txBody>
          <a:bodyPr wrap="square" rtlCol="0">
            <a:spAutoFit/>
          </a:bodyPr>
          <a:lstStyle/>
          <a:p>
            <a:r>
              <a:rPr lang="en-US" sz="2000" b="1" dirty="0">
                <a:solidFill>
                  <a:srgbClr val="4186F5"/>
                </a:solidFill>
                <a:latin typeface="Arial Hebrew" pitchFamily="2" charset="-79"/>
                <a:cs typeface="Arial Hebrew" pitchFamily="2" charset="-79"/>
              </a:rPr>
              <a:t>Customer</a:t>
            </a:r>
          </a:p>
          <a:p>
            <a:endParaRPr lang="en-US" dirty="0"/>
          </a:p>
          <a:p>
            <a:pPr marL="285750" indent="-285750">
              <a:buFont typeface="Arial" panose="020B0604020202020204" pitchFamily="34" charset="0"/>
              <a:buChar char="•"/>
            </a:pPr>
            <a:r>
              <a:rPr lang="en-US" b="1" dirty="0"/>
              <a:t>Ease of Use</a:t>
            </a:r>
          </a:p>
          <a:p>
            <a:pPr marL="285750" indent="-285750">
              <a:buFont typeface="Arial" panose="020B0604020202020204" pitchFamily="34" charset="0"/>
              <a:buChar char="•"/>
            </a:pPr>
            <a:r>
              <a:rPr lang="en-US" b="1" dirty="0"/>
              <a:t>Convenience</a:t>
            </a:r>
          </a:p>
          <a:p>
            <a:pPr marL="285750" indent="-285750">
              <a:buFont typeface="Arial" panose="020B0604020202020204" pitchFamily="34" charset="0"/>
              <a:buChar char="•"/>
            </a:pPr>
            <a:r>
              <a:rPr lang="en-US" b="1" dirty="0"/>
              <a:t>Security</a:t>
            </a:r>
          </a:p>
          <a:p>
            <a:pPr marL="285750" indent="-285750">
              <a:buFont typeface="Arial" panose="020B0604020202020204" pitchFamily="34" charset="0"/>
              <a:buChar char="•"/>
            </a:pPr>
            <a:r>
              <a:rPr lang="en-US" b="1" dirty="0"/>
              <a:t>Integration with Other Google Services</a:t>
            </a:r>
          </a:p>
          <a:p>
            <a:pPr marL="285750" indent="-285750">
              <a:buFont typeface="Arial" panose="020B0604020202020204" pitchFamily="34" charset="0"/>
              <a:buChar char="•"/>
            </a:pPr>
            <a:r>
              <a:rPr lang="en-US" b="1" dirty="0"/>
              <a:t>Business Owners- Gpay for Business</a:t>
            </a:r>
          </a:p>
          <a:p>
            <a:endParaRPr lang="en-US" b="1" dirty="0"/>
          </a:p>
          <a:p>
            <a:endParaRPr lang="en-US" dirty="0"/>
          </a:p>
          <a:p>
            <a:endParaRPr lang="en-US" dirty="0"/>
          </a:p>
          <a:p>
            <a:endParaRPr lang="en-US" dirty="0"/>
          </a:p>
          <a:p>
            <a:endParaRPr lang="en-US" dirty="0"/>
          </a:p>
        </p:txBody>
      </p:sp>
      <p:pic>
        <p:nvPicPr>
          <p:cNvPr id="15" name="Picture 14" descr="A picture containing calendar&#10;&#10;Description automatically generated">
            <a:extLst>
              <a:ext uri="{FF2B5EF4-FFF2-40B4-BE49-F238E27FC236}">
                <a16:creationId xmlns:a16="http://schemas.microsoft.com/office/drawing/2014/main" id="{E2AD7D89-CFA2-A54F-ADB2-FA901F99FDA1}"/>
              </a:ext>
            </a:extLst>
          </p:cNvPr>
          <p:cNvPicPr>
            <a:picLocks noChangeAspect="1"/>
          </p:cNvPicPr>
          <p:nvPr/>
        </p:nvPicPr>
        <p:blipFill rotWithShape="1">
          <a:blip r:embed="rId4">
            <a:extLst>
              <a:ext uri="{28A0092B-C50C-407E-A947-70E740481C1C}">
                <a14:useLocalDpi xmlns:a14="http://schemas.microsoft.com/office/drawing/2010/main" val="0"/>
              </a:ext>
            </a:extLst>
          </a:blip>
          <a:srcRect b="20535"/>
          <a:stretch/>
        </p:blipFill>
        <p:spPr>
          <a:xfrm>
            <a:off x="2168348" y="1394338"/>
            <a:ext cx="811056" cy="542737"/>
          </a:xfrm>
          <a:prstGeom prst="rect">
            <a:avLst/>
          </a:prstGeom>
        </p:spPr>
      </p:pic>
      <p:pic>
        <p:nvPicPr>
          <p:cNvPr id="19" name="Picture 18" descr="Icon&#10;&#10;Description automatically generated">
            <a:extLst>
              <a:ext uri="{FF2B5EF4-FFF2-40B4-BE49-F238E27FC236}">
                <a16:creationId xmlns:a16="http://schemas.microsoft.com/office/drawing/2014/main" id="{459D1AFD-F3E2-DA06-E507-9F4DC56A523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19864" y="3522945"/>
            <a:ext cx="496968" cy="496968"/>
          </a:xfrm>
          <a:prstGeom prst="rect">
            <a:avLst/>
          </a:prstGeom>
        </p:spPr>
      </p:pic>
      <p:sp>
        <p:nvSpPr>
          <p:cNvPr id="20" name="TextBox 19">
            <a:extLst>
              <a:ext uri="{FF2B5EF4-FFF2-40B4-BE49-F238E27FC236}">
                <a16:creationId xmlns:a16="http://schemas.microsoft.com/office/drawing/2014/main" id="{E0C92100-ABF8-1A32-51CA-22F15F380634}"/>
              </a:ext>
            </a:extLst>
          </p:cNvPr>
          <p:cNvSpPr txBox="1"/>
          <p:nvPr/>
        </p:nvSpPr>
        <p:spPr>
          <a:xfrm>
            <a:off x="181734" y="5992413"/>
            <a:ext cx="10415128" cy="646331"/>
          </a:xfrm>
          <a:prstGeom prst="rect">
            <a:avLst/>
          </a:prstGeom>
          <a:noFill/>
        </p:spPr>
        <p:txBody>
          <a:bodyPr wrap="square" rtlCol="0">
            <a:spAutoFit/>
          </a:bodyPr>
          <a:lstStyle/>
          <a:p>
            <a:r>
              <a:rPr lang="en-IN" b="1" i="0">
                <a:solidFill>
                  <a:schemeClr val="bg1"/>
                </a:solidFill>
                <a:effectLst/>
                <a:latin typeface="-apple-system"/>
              </a:rPr>
              <a:t>Google Pay currently does not earn any money for Google However, Google Pay has several revenue-making opportunities that can, after several years, make an estimated $4.5 billion a year. </a:t>
            </a:r>
            <a:endParaRPr lang="en-US">
              <a:solidFill>
                <a:schemeClr val="bg1"/>
              </a:solidFill>
            </a:endParaRPr>
          </a:p>
        </p:txBody>
      </p:sp>
      <p:pic>
        <p:nvPicPr>
          <p:cNvPr id="21" name="Picture 20">
            <a:extLst>
              <a:ext uri="{FF2B5EF4-FFF2-40B4-BE49-F238E27FC236}">
                <a16:creationId xmlns:a16="http://schemas.microsoft.com/office/drawing/2014/main" id="{503D6BD7-BAC0-368D-4CF3-C4CCFA4B2F2C}"/>
              </a:ext>
            </a:extLst>
          </p:cNvPr>
          <p:cNvPicPr>
            <a:picLocks noChangeAspect="1"/>
          </p:cNvPicPr>
          <p:nvPr/>
        </p:nvPicPr>
        <p:blipFill>
          <a:blip r:embed="rId6"/>
          <a:stretch>
            <a:fillRect/>
          </a:stretch>
        </p:blipFill>
        <p:spPr>
          <a:xfrm>
            <a:off x="6239634" y="298602"/>
            <a:ext cx="4871590" cy="5571880"/>
          </a:xfrm>
          <a:prstGeom prst="rect">
            <a:avLst/>
          </a:prstGeom>
        </p:spPr>
      </p:pic>
    </p:spTree>
    <p:extLst>
      <p:ext uri="{BB962C8B-B14F-4D97-AF65-F5344CB8AC3E}">
        <p14:creationId xmlns:p14="http://schemas.microsoft.com/office/powerpoint/2010/main" val="11327520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DC812914-9320-C938-C7EA-8320059909F0}"/>
              </a:ext>
            </a:extLst>
          </p:cNvPr>
          <p:cNvPicPr>
            <a:picLocks noChangeAspect="1"/>
          </p:cNvPicPr>
          <p:nvPr/>
        </p:nvPicPr>
        <p:blipFill rotWithShape="1">
          <a:blip r:embed="rId3">
            <a:extLst>
              <a:ext uri="{28A0092B-C50C-407E-A947-70E740481C1C}">
                <a14:useLocalDpi xmlns:a14="http://schemas.microsoft.com/office/drawing/2010/main" val="0"/>
              </a:ext>
            </a:extLst>
          </a:blip>
          <a:srcRect b="19"/>
          <a:stretch/>
        </p:blipFill>
        <p:spPr>
          <a:xfrm>
            <a:off x="20" y="1282"/>
            <a:ext cx="12191980" cy="6856718"/>
          </a:xfrm>
          <a:prstGeom prst="rect">
            <a:avLst/>
          </a:prstGeom>
        </p:spPr>
      </p:pic>
      <p:sp>
        <p:nvSpPr>
          <p:cNvPr id="4" name="Rectangle 3">
            <a:extLst>
              <a:ext uri="{FF2B5EF4-FFF2-40B4-BE49-F238E27FC236}">
                <a16:creationId xmlns:a16="http://schemas.microsoft.com/office/drawing/2014/main" id="{BE3B47F9-7CCD-6527-1F92-3CD844CE729C}"/>
              </a:ext>
            </a:extLst>
          </p:cNvPr>
          <p:cNvSpPr/>
          <p:nvPr/>
        </p:nvSpPr>
        <p:spPr>
          <a:xfrm>
            <a:off x="101600" y="88900"/>
            <a:ext cx="2298700" cy="7239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Parallelogram 4">
            <a:extLst>
              <a:ext uri="{FF2B5EF4-FFF2-40B4-BE49-F238E27FC236}">
                <a16:creationId xmlns:a16="http://schemas.microsoft.com/office/drawing/2014/main" id="{770571CD-9C7F-97CA-5FF0-013D3C24B1BA}"/>
              </a:ext>
            </a:extLst>
          </p:cNvPr>
          <p:cNvSpPr/>
          <p:nvPr/>
        </p:nvSpPr>
        <p:spPr>
          <a:xfrm rot="404324">
            <a:off x="655254" y="1268153"/>
            <a:ext cx="3107866" cy="3837115"/>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Parallelogram 6">
            <a:extLst>
              <a:ext uri="{FF2B5EF4-FFF2-40B4-BE49-F238E27FC236}">
                <a16:creationId xmlns:a16="http://schemas.microsoft.com/office/drawing/2014/main" id="{82B99AD7-220E-7121-912D-EFF132C72775}"/>
              </a:ext>
            </a:extLst>
          </p:cNvPr>
          <p:cNvSpPr/>
          <p:nvPr/>
        </p:nvSpPr>
        <p:spPr>
          <a:xfrm rot="420035">
            <a:off x="2907296" y="1280179"/>
            <a:ext cx="3862474" cy="4387834"/>
          </a:xfrm>
          <a:prstGeom prst="parallelogram">
            <a:avLst/>
          </a:prstGeom>
          <a:solidFill>
            <a:srgbClr val="4186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nip Single Corner of Rectangle 9">
            <a:extLst>
              <a:ext uri="{FF2B5EF4-FFF2-40B4-BE49-F238E27FC236}">
                <a16:creationId xmlns:a16="http://schemas.microsoft.com/office/drawing/2014/main" id="{4133F725-FD6C-B5FD-A859-9F9E3C49A693}"/>
              </a:ext>
            </a:extLst>
          </p:cNvPr>
          <p:cNvSpPr/>
          <p:nvPr/>
        </p:nvSpPr>
        <p:spPr>
          <a:xfrm>
            <a:off x="0" y="250921"/>
            <a:ext cx="4267200" cy="648215"/>
          </a:xfrm>
          <a:prstGeom prst="snip1Rect">
            <a:avLst>
              <a:gd name="adj" fmla="val 50000"/>
            </a:avLst>
          </a:prstGeom>
          <a:solidFill>
            <a:srgbClr val="4186F5"/>
          </a:solidFill>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solidFill>
                  <a:schemeClr val="bg1"/>
                </a:solidFill>
                <a:latin typeface="Arial Hebrew" pitchFamily="2" charset="-79"/>
                <a:cs typeface="Arial Hebrew" pitchFamily="2" charset="-79"/>
              </a:rPr>
              <a:t>ADOPTION &amp; STICKINESS</a:t>
            </a:r>
          </a:p>
        </p:txBody>
      </p:sp>
      <p:sp>
        <p:nvSpPr>
          <p:cNvPr id="13" name="Parallelogram 12">
            <a:extLst>
              <a:ext uri="{FF2B5EF4-FFF2-40B4-BE49-F238E27FC236}">
                <a16:creationId xmlns:a16="http://schemas.microsoft.com/office/drawing/2014/main" id="{B2CDFDD3-0A6F-BE7D-FA97-A62B4459F8C5}"/>
              </a:ext>
            </a:extLst>
          </p:cNvPr>
          <p:cNvSpPr/>
          <p:nvPr/>
        </p:nvSpPr>
        <p:spPr>
          <a:xfrm rot="404324">
            <a:off x="239793" y="2499191"/>
            <a:ext cx="3107866" cy="3837115"/>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descr="Graphical user interface, application&#10;&#10;Description automatically generated">
            <a:extLst>
              <a:ext uri="{FF2B5EF4-FFF2-40B4-BE49-F238E27FC236}">
                <a16:creationId xmlns:a16="http://schemas.microsoft.com/office/drawing/2014/main" id="{A18619C3-8805-E9F5-F7B9-6B00605292E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400" y="1142347"/>
            <a:ext cx="3309687" cy="2151297"/>
          </a:xfrm>
          <a:prstGeom prst="rect">
            <a:avLst/>
          </a:prstGeom>
        </p:spPr>
      </p:pic>
      <p:pic>
        <p:nvPicPr>
          <p:cNvPr id="39" name="Picture 38" descr="A picture containing shape&#10;&#10;Description automatically generated">
            <a:extLst>
              <a:ext uri="{FF2B5EF4-FFF2-40B4-BE49-F238E27FC236}">
                <a16:creationId xmlns:a16="http://schemas.microsoft.com/office/drawing/2014/main" id="{5985E732-D7F4-D568-5349-02C516DBC0AC}"/>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5167" b="98750" l="10000" r="90000">
                        <a14:foregroundMark x1="61625" y1="13000" x2="56125" y2="5167"/>
                        <a14:foregroundMark x1="37125" y1="88500" x2="36250" y2="90917"/>
                        <a14:foregroundMark x1="67000" y1="92083" x2="67875" y2="92083"/>
                        <a14:foregroundMark x1="60625" y1="96917" x2="76125" y2="98750"/>
                      </a14:backgroundRemoval>
                    </a14:imgEffect>
                  </a14:imgLayer>
                </a14:imgProps>
              </a:ext>
              <a:ext uri="{28A0092B-C50C-407E-A947-70E740481C1C}">
                <a14:useLocalDpi xmlns:a14="http://schemas.microsoft.com/office/drawing/2010/main" val="0"/>
              </a:ext>
            </a:extLst>
          </a:blip>
          <a:stretch>
            <a:fillRect/>
          </a:stretch>
        </p:blipFill>
        <p:spPr>
          <a:xfrm>
            <a:off x="25400" y="4717780"/>
            <a:ext cx="1402274" cy="2103412"/>
          </a:xfrm>
          <a:prstGeom prst="rect">
            <a:avLst/>
          </a:prstGeom>
        </p:spPr>
      </p:pic>
      <p:sp>
        <p:nvSpPr>
          <p:cNvPr id="40" name="Rectangular Callout 39">
            <a:extLst>
              <a:ext uri="{FF2B5EF4-FFF2-40B4-BE49-F238E27FC236}">
                <a16:creationId xmlns:a16="http://schemas.microsoft.com/office/drawing/2014/main" id="{BC39BF6C-D05E-2BE4-E802-80257CF43650}"/>
              </a:ext>
            </a:extLst>
          </p:cNvPr>
          <p:cNvSpPr/>
          <p:nvPr/>
        </p:nvSpPr>
        <p:spPr>
          <a:xfrm>
            <a:off x="1172390" y="3429000"/>
            <a:ext cx="1707408" cy="1153423"/>
          </a:xfrm>
          <a:prstGeom prst="wedgeRectCallout">
            <a:avLst>
              <a:gd name="adj1" fmla="val -55049"/>
              <a:gd name="adj2" fmla="val 95532"/>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F662E417-5823-ACAC-FA62-E414C29C3E2D}"/>
              </a:ext>
            </a:extLst>
          </p:cNvPr>
          <p:cNvSpPr txBox="1"/>
          <p:nvPr/>
        </p:nvSpPr>
        <p:spPr>
          <a:xfrm>
            <a:off x="1250950" y="3564357"/>
            <a:ext cx="1527314" cy="923330"/>
          </a:xfrm>
          <a:prstGeom prst="rect">
            <a:avLst/>
          </a:prstGeom>
          <a:noFill/>
        </p:spPr>
        <p:txBody>
          <a:bodyPr wrap="square" rtlCol="0">
            <a:spAutoFit/>
          </a:bodyPr>
          <a:lstStyle/>
          <a:p>
            <a:r>
              <a:rPr lang="en-US"/>
              <a:t>Received $600 from Ali through GPay</a:t>
            </a:r>
          </a:p>
        </p:txBody>
      </p:sp>
      <p:sp>
        <p:nvSpPr>
          <p:cNvPr id="42" name="TextBox 41">
            <a:extLst>
              <a:ext uri="{FF2B5EF4-FFF2-40B4-BE49-F238E27FC236}">
                <a16:creationId xmlns:a16="http://schemas.microsoft.com/office/drawing/2014/main" id="{B4D88476-AB91-CF6C-BD4A-B0B3B88D841B}"/>
              </a:ext>
            </a:extLst>
          </p:cNvPr>
          <p:cNvSpPr txBox="1"/>
          <p:nvPr/>
        </p:nvSpPr>
        <p:spPr>
          <a:xfrm>
            <a:off x="4686300" y="352607"/>
            <a:ext cx="7086600" cy="923330"/>
          </a:xfrm>
          <a:prstGeom prst="rect">
            <a:avLst/>
          </a:prstGeom>
          <a:solidFill>
            <a:schemeClr val="bg1"/>
          </a:solidFill>
        </p:spPr>
        <p:txBody>
          <a:bodyPr wrap="square" rtlCol="0">
            <a:spAutoFit/>
          </a:bodyPr>
          <a:lstStyle/>
          <a:p>
            <a:r>
              <a:rPr lang="en-US" sz="1800">
                <a:ea typeface="+mn-lt"/>
                <a:cs typeface="+mn-lt"/>
              </a:rPr>
              <a:t>Google Pay focused on partnerships, localisation, and ecosystem approach as it forged deep partnerships with central bank and government to innovate and build collectively.</a:t>
            </a:r>
          </a:p>
        </p:txBody>
      </p:sp>
      <p:sp>
        <p:nvSpPr>
          <p:cNvPr id="43" name="TextBox 42">
            <a:extLst>
              <a:ext uri="{FF2B5EF4-FFF2-40B4-BE49-F238E27FC236}">
                <a16:creationId xmlns:a16="http://schemas.microsoft.com/office/drawing/2014/main" id="{52B22337-A7E7-F77B-25F5-0606652B43B4}"/>
              </a:ext>
            </a:extLst>
          </p:cNvPr>
          <p:cNvSpPr txBox="1"/>
          <p:nvPr/>
        </p:nvSpPr>
        <p:spPr>
          <a:xfrm>
            <a:off x="4708154" y="1540385"/>
            <a:ext cx="7086600" cy="2031325"/>
          </a:xfrm>
          <a:prstGeom prst="rect">
            <a:avLst/>
          </a:prstGeom>
          <a:solidFill>
            <a:schemeClr val="bg1"/>
          </a:solidFill>
        </p:spPr>
        <p:txBody>
          <a:bodyPr wrap="square" rtlCol="0">
            <a:spAutoFit/>
          </a:bodyPr>
          <a:lstStyle/>
          <a:p>
            <a:r>
              <a:rPr lang="en-IN" sz="1800" b="0" i="0">
                <a:effectLst/>
                <a:latin typeface="Söhne"/>
              </a:rPr>
              <a:t>Google Pay has offered various incentives, such as cashback rewards and discounts, to encourage users to adopt the service and make payments using the app. It was observed that </a:t>
            </a:r>
            <a:r>
              <a:rPr lang="en-US" sz="1800">
                <a:latin typeface="MeretPro"/>
              </a:rPr>
              <a:t>R</a:t>
            </a:r>
            <a:r>
              <a:rPr lang="en-US" sz="1800" b="0" i="0">
                <a:effectLst/>
                <a:latin typeface="MeretPro"/>
              </a:rPr>
              <a:t>etention </a:t>
            </a:r>
            <a:r>
              <a:rPr lang="en-US" sz="1800" b="1" i="0">
                <a:effectLst/>
                <a:latin typeface="MeretPro"/>
              </a:rPr>
              <a:t>tripled </a:t>
            </a:r>
            <a:r>
              <a:rPr lang="en-US" sz="1800" b="0" i="0">
                <a:effectLst/>
                <a:latin typeface="MeretPro"/>
              </a:rPr>
              <a:t>once people used their first scratch card.</a:t>
            </a:r>
          </a:p>
          <a:p>
            <a:pPr marL="285750" indent="-285750">
              <a:buFont typeface="Arial" panose="020B0604020202020204" pitchFamily="34" charset="0"/>
              <a:buChar char="•"/>
            </a:pPr>
            <a:endParaRPr lang="en-US">
              <a:latin typeface="MeretPro"/>
            </a:endParaRPr>
          </a:p>
          <a:p>
            <a:pPr marL="285750" indent="-285750">
              <a:buFont typeface="Arial" panose="020B0604020202020204" pitchFamily="34" charset="0"/>
              <a:buChar char="•"/>
            </a:pPr>
            <a:endParaRPr lang="en-US" sz="1800" b="0" i="0">
              <a:effectLst/>
              <a:latin typeface="MeretPro"/>
            </a:endParaRPr>
          </a:p>
          <a:p>
            <a:pPr marL="285750" indent="-285750">
              <a:buFont typeface="Arial" panose="020B0604020202020204" pitchFamily="34" charset="0"/>
              <a:buChar char="•"/>
            </a:pPr>
            <a:endParaRPr lang="en-IN" sz="1800" b="0" i="0">
              <a:effectLst/>
              <a:latin typeface="Söhne"/>
            </a:endParaRPr>
          </a:p>
        </p:txBody>
      </p:sp>
      <p:pic>
        <p:nvPicPr>
          <p:cNvPr id="28" name="Picture 27" descr="A picture containing application&#10;&#10;Description automatically generated">
            <a:extLst>
              <a:ext uri="{FF2B5EF4-FFF2-40B4-BE49-F238E27FC236}">
                <a16:creationId xmlns:a16="http://schemas.microsoft.com/office/drawing/2014/main" id="{DBBA5B06-51A6-E9D0-9112-504E7322954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435933" y="2417613"/>
            <a:ext cx="2025332" cy="1134186"/>
          </a:xfrm>
          <a:prstGeom prst="rect">
            <a:avLst/>
          </a:prstGeom>
        </p:spPr>
      </p:pic>
      <p:sp>
        <p:nvSpPr>
          <p:cNvPr id="44" name="TextBox 43">
            <a:extLst>
              <a:ext uri="{FF2B5EF4-FFF2-40B4-BE49-F238E27FC236}">
                <a16:creationId xmlns:a16="http://schemas.microsoft.com/office/drawing/2014/main" id="{AA87188A-A2BB-8EE6-DC97-DE530E96F837}"/>
              </a:ext>
            </a:extLst>
          </p:cNvPr>
          <p:cNvSpPr txBox="1"/>
          <p:nvPr/>
        </p:nvSpPr>
        <p:spPr>
          <a:xfrm>
            <a:off x="4696280" y="3828862"/>
            <a:ext cx="7086600" cy="1200329"/>
          </a:xfrm>
          <a:prstGeom prst="rect">
            <a:avLst/>
          </a:prstGeom>
          <a:solidFill>
            <a:schemeClr val="bg1"/>
          </a:solidFill>
        </p:spPr>
        <p:txBody>
          <a:bodyPr wrap="square" rtlCol="0">
            <a:spAutoFit/>
          </a:bodyPr>
          <a:lstStyle/>
          <a:p>
            <a:r>
              <a:rPr lang="en-IN" sz="1800">
                <a:latin typeface="Söhne"/>
              </a:rPr>
              <a:t>Tapping into the trend… COVID 19</a:t>
            </a:r>
          </a:p>
          <a:p>
            <a:pPr marL="285750" indent="-285750">
              <a:buFont typeface="Arial" panose="020B0604020202020204" pitchFamily="34" charset="0"/>
              <a:buChar char="•"/>
            </a:pPr>
            <a:endParaRPr lang="en-US">
              <a:latin typeface="MeretPro"/>
            </a:endParaRPr>
          </a:p>
          <a:p>
            <a:pPr marL="285750" indent="-285750">
              <a:buFont typeface="Arial" panose="020B0604020202020204" pitchFamily="34" charset="0"/>
              <a:buChar char="•"/>
            </a:pPr>
            <a:endParaRPr lang="en-US" sz="1800" b="0" i="0">
              <a:effectLst/>
              <a:latin typeface="MeretPro"/>
            </a:endParaRPr>
          </a:p>
          <a:p>
            <a:pPr marL="285750" indent="-285750">
              <a:buFont typeface="Arial" panose="020B0604020202020204" pitchFamily="34" charset="0"/>
              <a:buChar char="•"/>
            </a:pPr>
            <a:endParaRPr lang="en-IN" sz="1800" b="0" i="0">
              <a:effectLst/>
              <a:latin typeface="Söhne"/>
            </a:endParaRPr>
          </a:p>
        </p:txBody>
      </p:sp>
      <p:pic>
        <p:nvPicPr>
          <p:cNvPr id="30" name="Picture 29" descr="A picture containing person&#10;&#10;Description automatically generated">
            <a:extLst>
              <a:ext uri="{FF2B5EF4-FFF2-40B4-BE49-F238E27FC236}">
                <a16:creationId xmlns:a16="http://schemas.microsoft.com/office/drawing/2014/main" id="{16067D21-2E96-EB10-D480-040CEE83BA0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520681" y="3853675"/>
            <a:ext cx="1726053" cy="1150702"/>
          </a:xfrm>
          <a:prstGeom prst="rect">
            <a:avLst/>
          </a:prstGeom>
        </p:spPr>
      </p:pic>
      <p:sp>
        <p:nvSpPr>
          <p:cNvPr id="45" name="TextBox 44">
            <a:extLst>
              <a:ext uri="{FF2B5EF4-FFF2-40B4-BE49-F238E27FC236}">
                <a16:creationId xmlns:a16="http://schemas.microsoft.com/office/drawing/2014/main" id="{77925236-9B9D-739E-B0E7-0DBE005007F2}"/>
              </a:ext>
            </a:extLst>
          </p:cNvPr>
          <p:cNvSpPr txBox="1"/>
          <p:nvPr/>
        </p:nvSpPr>
        <p:spPr>
          <a:xfrm>
            <a:off x="4696280" y="5256912"/>
            <a:ext cx="7086600" cy="1477328"/>
          </a:xfrm>
          <a:prstGeom prst="rect">
            <a:avLst/>
          </a:prstGeom>
          <a:solidFill>
            <a:schemeClr val="bg1"/>
          </a:solidFill>
        </p:spPr>
        <p:txBody>
          <a:bodyPr wrap="square" rtlCol="0">
            <a:spAutoFit/>
          </a:bodyPr>
          <a:lstStyle/>
          <a:p>
            <a:r>
              <a:rPr lang="en-IN" sz="1800" b="0" i="0" dirty="0">
                <a:effectLst/>
                <a:latin typeface="Söhne"/>
              </a:rPr>
              <a:t>Google Pay is supported by a wide range of merchants because of the reduced surcharge, making it a convenient option. </a:t>
            </a:r>
          </a:p>
          <a:p>
            <a:pPr marL="285750" indent="-285750">
              <a:buFont typeface="Arial" panose="020B0604020202020204" pitchFamily="34" charset="0"/>
              <a:buChar char="•"/>
            </a:pPr>
            <a:endParaRPr lang="en-US" dirty="0">
              <a:latin typeface="MeretPro"/>
            </a:endParaRPr>
          </a:p>
          <a:p>
            <a:pPr marL="285750" indent="-285750">
              <a:buFont typeface="Arial" panose="020B0604020202020204" pitchFamily="34" charset="0"/>
              <a:buChar char="•"/>
            </a:pPr>
            <a:endParaRPr lang="en-US" dirty="0">
              <a:latin typeface="MeretPro"/>
            </a:endParaRPr>
          </a:p>
          <a:p>
            <a:endParaRPr lang="en-US" sz="1800" b="0" i="0" dirty="0">
              <a:effectLst/>
              <a:latin typeface="MeretPro"/>
            </a:endParaRPr>
          </a:p>
        </p:txBody>
      </p:sp>
      <p:pic>
        <p:nvPicPr>
          <p:cNvPr id="32" name="Picture 31" descr="A picture containing text, indoor&#10;&#10;Description automatically generated">
            <a:extLst>
              <a:ext uri="{FF2B5EF4-FFF2-40B4-BE49-F238E27FC236}">
                <a16:creationId xmlns:a16="http://schemas.microsoft.com/office/drawing/2014/main" id="{50BF0692-62E7-7A04-29D3-1E927D99C1A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873742" y="5597392"/>
            <a:ext cx="1587523" cy="1054486"/>
          </a:xfrm>
          <a:prstGeom prst="rect">
            <a:avLst/>
          </a:prstGeom>
        </p:spPr>
      </p:pic>
    </p:spTree>
    <p:extLst>
      <p:ext uri="{BB962C8B-B14F-4D97-AF65-F5344CB8AC3E}">
        <p14:creationId xmlns:p14="http://schemas.microsoft.com/office/powerpoint/2010/main" val="15096080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Content Placeholder 4" descr="Diagram&#10;&#10;Description automatically generated">
            <a:extLst>
              <a:ext uri="{FF2B5EF4-FFF2-40B4-BE49-F238E27FC236}">
                <a16:creationId xmlns:a16="http://schemas.microsoft.com/office/drawing/2014/main" id="{48EE1EB8-F4D4-0290-3CB2-7FC94F509936}"/>
              </a:ext>
            </a:extLst>
          </p:cNvPr>
          <p:cNvPicPr>
            <a:picLocks noChangeAspect="1"/>
          </p:cNvPicPr>
          <p:nvPr/>
        </p:nvPicPr>
        <p:blipFill rotWithShape="1">
          <a:blip r:embed="rId2">
            <a:extLst>
              <a:ext uri="{28A0092B-C50C-407E-A947-70E740481C1C}">
                <a14:useLocalDpi xmlns:a14="http://schemas.microsoft.com/office/drawing/2010/main" val="0"/>
              </a:ext>
            </a:extLst>
          </a:blip>
          <a:srcRect l="22597" t="75397" b="20"/>
          <a:stretch/>
        </p:blipFill>
        <p:spPr>
          <a:xfrm rot="10800000">
            <a:off x="3048" y="-39374"/>
            <a:ext cx="12188952" cy="6857999"/>
          </a:xfrm>
          <a:prstGeom prst="rect">
            <a:avLst/>
          </a:prstGeom>
        </p:spPr>
      </p:pic>
      <p:sp>
        <p:nvSpPr>
          <p:cNvPr id="7" name="Parallelogram 6">
            <a:extLst>
              <a:ext uri="{FF2B5EF4-FFF2-40B4-BE49-F238E27FC236}">
                <a16:creationId xmlns:a16="http://schemas.microsoft.com/office/drawing/2014/main" id="{82B99AD7-220E-7121-912D-EFF132C72775}"/>
              </a:ext>
            </a:extLst>
          </p:cNvPr>
          <p:cNvSpPr/>
          <p:nvPr/>
        </p:nvSpPr>
        <p:spPr>
          <a:xfrm rot="420035">
            <a:off x="5447715" y="1062926"/>
            <a:ext cx="3862474" cy="4387834"/>
          </a:xfrm>
          <a:prstGeom prst="parallelogram">
            <a:avLst/>
          </a:prstGeom>
          <a:solidFill>
            <a:srgbClr val="4186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Snip Single Corner of Rectangle 11">
            <a:extLst>
              <a:ext uri="{FF2B5EF4-FFF2-40B4-BE49-F238E27FC236}">
                <a16:creationId xmlns:a16="http://schemas.microsoft.com/office/drawing/2014/main" id="{0505857C-3289-7F90-13C8-E8CB0200E7C2}"/>
              </a:ext>
            </a:extLst>
          </p:cNvPr>
          <p:cNvSpPr/>
          <p:nvPr/>
        </p:nvSpPr>
        <p:spPr>
          <a:xfrm>
            <a:off x="17824" y="396917"/>
            <a:ext cx="4356100" cy="736600"/>
          </a:xfrm>
          <a:prstGeom prst="snip1Rect">
            <a:avLst>
              <a:gd name="adj" fmla="val 50000"/>
            </a:avLst>
          </a:prstGeom>
          <a:solidFill>
            <a:schemeClr val="bg1"/>
          </a:solidFill>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a:solidFill>
                  <a:srgbClr val="4186F5"/>
                </a:solidFill>
                <a:latin typeface="Arial Hebrew" pitchFamily="2" charset="-79"/>
                <a:cs typeface="Arial Hebrew" pitchFamily="2" charset="-79"/>
              </a:rPr>
              <a:t>MARKETS</a:t>
            </a:r>
          </a:p>
        </p:txBody>
      </p:sp>
      <p:sp>
        <p:nvSpPr>
          <p:cNvPr id="15" name="TextBox 14">
            <a:extLst>
              <a:ext uri="{FF2B5EF4-FFF2-40B4-BE49-F238E27FC236}">
                <a16:creationId xmlns:a16="http://schemas.microsoft.com/office/drawing/2014/main" id="{9676CE0C-C430-6C2C-F806-303BDD89512A}"/>
              </a:ext>
            </a:extLst>
          </p:cNvPr>
          <p:cNvSpPr txBox="1"/>
          <p:nvPr/>
        </p:nvSpPr>
        <p:spPr>
          <a:xfrm>
            <a:off x="101600" y="1053324"/>
            <a:ext cx="2679700" cy="646331"/>
          </a:xfrm>
          <a:prstGeom prst="rect">
            <a:avLst/>
          </a:prstGeom>
          <a:noFill/>
        </p:spPr>
        <p:txBody>
          <a:bodyPr wrap="square" rtlCol="0">
            <a:spAutoFit/>
          </a:bodyPr>
          <a:lstStyle/>
          <a:p>
            <a:r>
              <a:rPr lang="en-US">
                <a:solidFill>
                  <a:srgbClr val="4186F5"/>
                </a:solidFill>
              </a:rPr>
              <a:t>Simple and secure</a:t>
            </a:r>
          </a:p>
          <a:p>
            <a:r>
              <a:rPr lang="en-US">
                <a:solidFill>
                  <a:srgbClr val="4186F5"/>
                </a:solidFill>
              </a:rPr>
              <a:t>contactless payments</a:t>
            </a:r>
          </a:p>
        </p:txBody>
      </p:sp>
      <p:sp>
        <p:nvSpPr>
          <p:cNvPr id="18" name="TextBox 17">
            <a:extLst>
              <a:ext uri="{FF2B5EF4-FFF2-40B4-BE49-F238E27FC236}">
                <a16:creationId xmlns:a16="http://schemas.microsoft.com/office/drawing/2014/main" id="{01EFB792-17B3-B8FA-D6E5-7640A884AF47}"/>
              </a:ext>
            </a:extLst>
          </p:cNvPr>
          <p:cNvSpPr txBox="1"/>
          <p:nvPr/>
        </p:nvSpPr>
        <p:spPr>
          <a:xfrm>
            <a:off x="485333" y="2610512"/>
            <a:ext cx="2616785" cy="646331"/>
          </a:xfrm>
          <a:prstGeom prst="rect">
            <a:avLst/>
          </a:prstGeom>
          <a:noFill/>
        </p:spPr>
        <p:txBody>
          <a:bodyPr wrap="square" rtlCol="0">
            <a:spAutoFit/>
          </a:bodyPr>
          <a:lstStyle/>
          <a:p>
            <a:pPr algn="r"/>
            <a:r>
              <a:rPr lang="en-IN">
                <a:solidFill>
                  <a:srgbClr val="4186F5"/>
                </a:solidFill>
                <a:latin typeface="Söhne"/>
              </a:rPr>
              <a:t>E</a:t>
            </a:r>
            <a:r>
              <a:rPr lang="en-IN" b="0" i="0">
                <a:solidFill>
                  <a:srgbClr val="4186F5"/>
                </a:solidFill>
                <a:effectLst/>
                <a:latin typeface="Söhne"/>
              </a:rPr>
              <a:t>ncryption and Tokenization</a:t>
            </a:r>
            <a:endParaRPr lang="en-US">
              <a:solidFill>
                <a:srgbClr val="4186F5"/>
              </a:solidFill>
            </a:endParaRPr>
          </a:p>
        </p:txBody>
      </p:sp>
      <p:sp>
        <p:nvSpPr>
          <p:cNvPr id="21" name="TextBox 20">
            <a:extLst>
              <a:ext uri="{FF2B5EF4-FFF2-40B4-BE49-F238E27FC236}">
                <a16:creationId xmlns:a16="http://schemas.microsoft.com/office/drawing/2014/main" id="{7177E0DE-34AE-7FC5-E159-AFDEB281D914}"/>
              </a:ext>
            </a:extLst>
          </p:cNvPr>
          <p:cNvSpPr txBox="1"/>
          <p:nvPr/>
        </p:nvSpPr>
        <p:spPr>
          <a:xfrm>
            <a:off x="-28867" y="4153844"/>
            <a:ext cx="2616785" cy="923330"/>
          </a:xfrm>
          <a:prstGeom prst="rect">
            <a:avLst/>
          </a:prstGeom>
          <a:noFill/>
        </p:spPr>
        <p:txBody>
          <a:bodyPr wrap="square" rtlCol="0">
            <a:spAutoFit/>
          </a:bodyPr>
          <a:lstStyle/>
          <a:p>
            <a:r>
              <a:rPr lang="en-IN">
                <a:solidFill>
                  <a:srgbClr val="4186F5"/>
                </a:solidFill>
                <a:latin typeface="Söhne"/>
              </a:rPr>
              <a:t>Integration of</a:t>
            </a:r>
          </a:p>
          <a:p>
            <a:r>
              <a:rPr lang="en-IN">
                <a:solidFill>
                  <a:srgbClr val="4186F5"/>
                </a:solidFill>
                <a:latin typeface="Söhne"/>
              </a:rPr>
              <a:t>Services,</a:t>
            </a:r>
          </a:p>
          <a:p>
            <a:r>
              <a:rPr lang="en-IN">
                <a:solidFill>
                  <a:srgbClr val="4186F5"/>
                </a:solidFill>
                <a:latin typeface="Söhne"/>
              </a:rPr>
              <a:t>Rewards and Loyalty</a:t>
            </a:r>
            <a:endParaRPr lang="en-US">
              <a:solidFill>
                <a:srgbClr val="4186F5"/>
              </a:solidFill>
            </a:endParaRPr>
          </a:p>
        </p:txBody>
      </p:sp>
      <p:sp>
        <p:nvSpPr>
          <p:cNvPr id="24" name="TextBox 23">
            <a:extLst>
              <a:ext uri="{FF2B5EF4-FFF2-40B4-BE49-F238E27FC236}">
                <a16:creationId xmlns:a16="http://schemas.microsoft.com/office/drawing/2014/main" id="{7C6E0AAA-1E57-1CD0-C115-D5FCD038B8DB}"/>
              </a:ext>
            </a:extLst>
          </p:cNvPr>
          <p:cNvSpPr txBox="1"/>
          <p:nvPr/>
        </p:nvSpPr>
        <p:spPr>
          <a:xfrm>
            <a:off x="276307" y="5151282"/>
            <a:ext cx="2616785" cy="1384995"/>
          </a:xfrm>
          <a:prstGeom prst="rect">
            <a:avLst/>
          </a:prstGeom>
          <a:solidFill>
            <a:srgbClr val="FFFFFF"/>
          </a:solidFill>
          <a:effectLst>
            <a:softEdge rad="11793"/>
          </a:effectLst>
        </p:spPr>
        <p:txBody>
          <a:bodyPr wrap="square" rtlCol="0">
            <a:spAutoFit/>
          </a:bodyPr>
          <a:lstStyle/>
          <a:p>
            <a:r>
              <a:rPr lang="en-US" sz="2000" b="1">
                <a:solidFill>
                  <a:srgbClr val="4186F5"/>
                </a:solidFill>
              </a:rPr>
              <a:t>Existing</a:t>
            </a:r>
          </a:p>
          <a:p>
            <a:endParaRPr lang="en-US" sz="1600">
              <a:ea typeface="+mn-lt"/>
              <a:cs typeface="+mn-lt"/>
            </a:endParaRPr>
          </a:p>
          <a:p>
            <a:pPr marL="285750" indent="-285750">
              <a:buFont typeface="Arial" panose="020B0604020202020204" pitchFamily="34" charset="0"/>
              <a:buChar char="•"/>
            </a:pPr>
            <a:r>
              <a:rPr lang="en-US" sz="1600">
                <a:ea typeface="+mn-lt"/>
                <a:cs typeface="+mn-lt"/>
              </a:rPr>
              <a:t>Peer to Peer Payments</a:t>
            </a:r>
          </a:p>
          <a:p>
            <a:endParaRPr lang="en-US" sz="1600">
              <a:ea typeface="+mn-lt"/>
              <a:cs typeface="+mn-lt"/>
            </a:endParaRPr>
          </a:p>
          <a:p>
            <a:endParaRPr lang="en-US" sz="1600">
              <a:ea typeface="+mn-lt"/>
              <a:cs typeface="+mn-lt"/>
            </a:endParaRPr>
          </a:p>
        </p:txBody>
      </p:sp>
      <p:sp>
        <p:nvSpPr>
          <p:cNvPr id="25" name="TextBox 24">
            <a:extLst>
              <a:ext uri="{FF2B5EF4-FFF2-40B4-BE49-F238E27FC236}">
                <a16:creationId xmlns:a16="http://schemas.microsoft.com/office/drawing/2014/main" id="{DB03FBAE-9369-5000-6000-45F4C6237465}"/>
              </a:ext>
            </a:extLst>
          </p:cNvPr>
          <p:cNvSpPr txBox="1"/>
          <p:nvPr/>
        </p:nvSpPr>
        <p:spPr>
          <a:xfrm>
            <a:off x="3533912" y="4677043"/>
            <a:ext cx="3545197" cy="1877437"/>
          </a:xfrm>
          <a:prstGeom prst="rect">
            <a:avLst/>
          </a:prstGeom>
          <a:solidFill>
            <a:srgbClr val="FFFFFF"/>
          </a:solidFill>
          <a:scene3d>
            <a:camera prst="orthographicFront"/>
            <a:lightRig rig="threePt" dir="t"/>
          </a:scene3d>
          <a:sp3d extrusionH="50800">
            <a:extrusionClr>
              <a:schemeClr val="tx1"/>
            </a:extrusionClr>
          </a:sp3d>
        </p:spPr>
        <p:txBody>
          <a:bodyPr wrap="square" rtlCol="0">
            <a:spAutoFit/>
          </a:bodyPr>
          <a:lstStyle/>
          <a:p>
            <a:r>
              <a:rPr lang="en-US" sz="2000" b="1">
                <a:solidFill>
                  <a:srgbClr val="4186F5"/>
                </a:solidFill>
              </a:rPr>
              <a:t>New</a:t>
            </a:r>
          </a:p>
          <a:p>
            <a:endParaRPr lang="en-US" sz="1600"/>
          </a:p>
          <a:p>
            <a:pPr marL="285750" indent="-285750">
              <a:buFont typeface="Arial" panose="020B0604020202020204" pitchFamily="34" charset="0"/>
              <a:buChar char="•"/>
            </a:pPr>
            <a:r>
              <a:rPr lang="en-US" sz="1600"/>
              <a:t>Online and in-store payment</a:t>
            </a:r>
          </a:p>
          <a:p>
            <a:pPr marL="285750" indent="-285750">
              <a:buFont typeface="Arial" panose="020B0604020202020204" pitchFamily="34" charset="0"/>
              <a:buChar char="•"/>
            </a:pPr>
            <a:endParaRPr lang="en-US" sz="1600"/>
          </a:p>
          <a:p>
            <a:pPr marL="285750" indent="-285750">
              <a:buFont typeface="Arial" panose="020B0604020202020204" pitchFamily="34" charset="0"/>
              <a:buChar char="•"/>
            </a:pPr>
            <a:r>
              <a:rPr lang="en-US" sz="1600"/>
              <a:t>Integrated Comprehensive Wallet</a:t>
            </a:r>
          </a:p>
          <a:p>
            <a:pPr marL="285750" indent="-285750">
              <a:buFont typeface="Arial" panose="020B0604020202020204" pitchFamily="34" charset="0"/>
              <a:buChar char="•"/>
            </a:pPr>
            <a:endParaRPr lang="en-US" sz="1600"/>
          </a:p>
          <a:p>
            <a:pPr marL="285750" indent="-285750">
              <a:buFont typeface="Arial" panose="020B0604020202020204" pitchFamily="34" charset="0"/>
              <a:buChar char="•"/>
            </a:pPr>
            <a:r>
              <a:rPr lang="en-US" sz="1600"/>
              <a:t>Gpay for Business</a:t>
            </a:r>
          </a:p>
        </p:txBody>
      </p:sp>
      <p:sp>
        <p:nvSpPr>
          <p:cNvPr id="26" name="TextBox 25">
            <a:extLst>
              <a:ext uri="{FF2B5EF4-FFF2-40B4-BE49-F238E27FC236}">
                <a16:creationId xmlns:a16="http://schemas.microsoft.com/office/drawing/2014/main" id="{1AF6BCB7-3134-7B8E-51B9-97654027F13C}"/>
              </a:ext>
            </a:extLst>
          </p:cNvPr>
          <p:cNvSpPr txBox="1"/>
          <p:nvPr/>
        </p:nvSpPr>
        <p:spPr>
          <a:xfrm>
            <a:off x="7686848" y="3875405"/>
            <a:ext cx="4141727" cy="2677656"/>
          </a:xfrm>
          <a:prstGeom prst="rect">
            <a:avLst/>
          </a:prstGeom>
          <a:solidFill>
            <a:srgbClr val="FFFFFF"/>
          </a:solidFill>
        </p:spPr>
        <p:txBody>
          <a:bodyPr wrap="square" rtlCol="0">
            <a:spAutoFit/>
          </a:bodyPr>
          <a:lstStyle/>
          <a:p>
            <a:r>
              <a:rPr lang="en-US" sz="2000" b="1">
                <a:solidFill>
                  <a:srgbClr val="4186F5"/>
                </a:solidFill>
              </a:rPr>
              <a:t>Adjacent</a:t>
            </a:r>
          </a:p>
          <a:p>
            <a:endParaRPr lang="en-US" sz="2000" b="1">
              <a:solidFill>
                <a:srgbClr val="4186F5"/>
              </a:solidFill>
            </a:endParaRPr>
          </a:p>
          <a:p>
            <a:pPr marL="285750" indent="-285750">
              <a:buFont typeface="Arial" panose="020B0604020202020204" pitchFamily="34" charset="0"/>
              <a:buChar char="•"/>
            </a:pPr>
            <a:r>
              <a:rPr lang="en-IN" sz="1600" b="1">
                <a:solidFill>
                  <a:srgbClr val="000000"/>
                </a:solidFill>
                <a:latin typeface="MeretPro"/>
              </a:rPr>
              <a:t>Spot </a:t>
            </a:r>
            <a:r>
              <a:rPr lang="en-IN" sz="1600">
                <a:solidFill>
                  <a:srgbClr val="000000"/>
                </a:solidFill>
                <a:latin typeface="MeretPro"/>
              </a:rPr>
              <a:t>on GooglePay: </a:t>
            </a:r>
            <a:r>
              <a:rPr lang="en-IN" sz="1600" b="0" i="0">
                <a:solidFill>
                  <a:srgbClr val="374151"/>
                </a:solidFill>
                <a:effectLst/>
                <a:latin typeface="Söhne"/>
              </a:rPr>
              <a:t>allowed users to discover and book appointments with local businesses. </a:t>
            </a:r>
          </a:p>
          <a:p>
            <a:endParaRPr lang="en-IN" sz="1600">
              <a:solidFill>
                <a:srgbClr val="000000"/>
              </a:solidFill>
              <a:latin typeface="MeretPro"/>
            </a:endParaRPr>
          </a:p>
          <a:p>
            <a:pPr marL="285750" indent="-285750">
              <a:buFont typeface="Arial" panose="020B0604020202020204" pitchFamily="34" charset="0"/>
              <a:buChar char="•"/>
            </a:pPr>
            <a:r>
              <a:rPr lang="en-IN" sz="1600">
                <a:solidFill>
                  <a:srgbClr val="000000"/>
                </a:solidFill>
                <a:latin typeface="MeretPro"/>
              </a:rPr>
              <a:t>Crypto Currencies</a:t>
            </a:r>
          </a:p>
          <a:p>
            <a:pPr marL="285750" indent="-285750">
              <a:buFont typeface="Arial" panose="020B0604020202020204" pitchFamily="34" charset="0"/>
              <a:buChar char="•"/>
            </a:pPr>
            <a:endParaRPr lang="en-IN" sz="1600">
              <a:solidFill>
                <a:srgbClr val="000000"/>
              </a:solidFill>
              <a:latin typeface="MeretPro"/>
            </a:endParaRPr>
          </a:p>
          <a:p>
            <a:pPr marL="285750" indent="-285750">
              <a:buFont typeface="Arial" panose="020B0604020202020204" pitchFamily="34" charset="0"/>
              <a:buChar char="•"/>
            </a:pPr>
            <a:r>
              <a:rPr lang="en-IN" sz="1600">
                <a:solidFill>
                  <a:srgbClr val="000000"/>
                </a:solidFill>
                <a:latin typeface="MeretPro"/>
              </a:rPr>
              <a:t>Job Posting Board</a:t>
            </a:r>
          </a:p>
          <a:p>
            <a:endParaRPr lang="en-IN" sz="1600">
              <a:solidFill>
                <a:srgbClr val="000000"/>
              </a:solidFill>
              <a:latin typeface="MeretPro"/>
            </a:endParaRPr>
          </a:p>
        </p:txBody>
      </p:sp>
      <p:pic>
        <p:nvPicPr>
          <p:cNvPr id="3" name="Picture 2" descr="Chart, bar chart&#10;&#10;Description automatically generated">
            <a:extLst>
              <a:ext uri="{FF2B5EF4-FFF2-40B4-BE49-F238E27FC236}">
                <a16:creationId xmlns:a16="http://schemas.microsoft.com/office/drawing/2014/main" id="{7233BAA1-E43E-CAA0-0BFD-E5961EDCB9F5}"/>
              </a:ext>
            </a:extLst>
          </p:cNvPr>
          <p:cNvPicPr>
            <a:picLocks noChangeAspect="1"/>
          </p:cNvPicPr>
          <p:nvPr/>
        </p:nvPicPr>
        <p:blipFill rotWithShape="1">
          <a:blip r:embed="rId3">
            <a:extLst>
              <a:ext uri="{28A0092B-C50C-407E-A947-70E740481C1C}">
                <a14:useLocalDpi xmlns:a14="http://schemas.microsoft.com/office/drawing/2010/main" val="0"/>
              </a:ext>
            </a:extLst>
          </a:blip>
          <a:srcRect l="8038" t="11852" r="21569" b="18769"/>
          <a:stretch/>
        </p:blipFill>
        <p:spPr>
          <a:xfrm>
            <a:off x="262662" y="1336600"/>
            <a:ext cx="5471308" cy="2903187"/>
          </a:xfrm>
          <a:prstGeom prst="rect">
            <a:avLst/>
          </a:prstGeom>
        </p:spPr>
      </p:pic>
      <p:sp>
        <p:nvSpPr>
          <p:cNvPr id="4" name="TextBox 3">
            <a:extLst>
              <a:ext uri="{FF2B5EF4-FFF2-40B4-BE49-F238E27FC236}">
                <a16:creationId xmlns:a16="http://schemas.microsoft.com/office/drawing/2014/main" id="{A78F7409-8DD2-DC59-C8A9-DAAA8AD47AE2}"/>
              </a:ext>
            </a:extLst>
          </p:cNvPr>
          <p:cNvSpPr txBox="1"/>
          <p:nvPr/>
        </p:nvSpPr>
        <p:spPr>
          <a:xfrm>
            <a:off x="203743" y="4213747"/>
            <a:ext cx="5589146" cy="369332"/>
          </a:xfrm>
          <a:prstGeom prst="rect">
            <a:avLst/>
          </a:prstGeom>
          <a:noFill/>
        </p:spPr>
        <p:txBody>
          <a:bodyPr wrap="square" rtlCol="0">
            <a:spAutoFit/>
          </a:bodyPr>
          <a:lstStyle/>
          <a:p>
            <a:r>
              <a:rPr lang="en-US">
                <a:solidFill>
                  <a:schemeClr val="bg1"/>
                </a:solidFill>
              </a:rPr>
              <a:t>Market Share of Mobile Payment Apps in 2021 - </a:t>
            </a:r>
            <a:r>
              <a:rPr lang="en-US" sz="1400">
                <a:solidFill>
                  <a:schemeClr val="bg1"/>
                </a:solidFill>
              </a:rPr>
              <a:t>Forbes</a:t>
            </a:r>
          </a:p>
        </p:txBody>
      </p:sp>
      <p:pic>
        <p:nvPicPr>
          <p:cNvPr id="6" name="Picture 5" descr="A picture containing diagram&#10;&#10;Description automatically generated">
            <a:extLst>
              <a:ext uri="{FF2B5EF4-FFF2-40B4-BE49-F238E27FC236}">
                <a16:creationId xmlns:a16="http://schemas.microsoft.com/office/drawing/2014/main" id="{241862E1-621E-DA97-2613-E7B3FE888F6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47787" y="231525"/>
            <a:ext cx="5568951" cy="3429000"/>
          </a:xfrm>
          <a:prstGeom prst="rect">
            <a:avLst/>
          </a:prstGeom>
        </p:spPr>
      </p:pic>
    </p:spTree>
    <p:extLst>
      <p:ext uri="{BB962C8B-B14F-4D97-AF65-F5344CB8AC3E}">
        <p14:creationId xmlns:p14="http://schemas.microsoft.com/office/powerpoint/2010/main" val="28221828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DC812914-9320-C938-C7EA-8320059909F0}"/>
              </a:ext>
            </a:extLst>
          </p:cNvPr>
          <p:cNvPicPr>
            <a:picLocks noChangeAspect="1"/>
          </p:cNvPicPr>
          <p:nvPr/>
        </p:nvPicPr>
        <p:blipFill rotWithShape="1">
          <a:blip r:embed="rId3">
            <a:extLst>
              <a:ext uri="{28A0092B-C50C-407E-A947-70E740481C1C}">
                <a14:useLocalDpi xmlns:a14="http://schemas.microsoft.com/office/drawing/2010/main" val="0"/>
              </a:ext>
            </a:extLst>
          </a:blip>
          <a:srcRect b="19"/>
          <a:stretch/>
        </p:blipFill>
        <p:spPr>
          <a:xfrm>
            <a:off x="20" y="1282"/>
            <a:ext cx="12191980" cy="6856718"/>
          </a:xfrm>
          <a:prstGeom prst="rect">
            <a:avLst/>
          </a:prstGeom>
        </p:spPr>
      </p:pic>
      <p:sp>
        <p:nvSpPr>
          <p:cNvPr id="4" name="Rectangle 3">
            <a:extLst>
              <a:ext uri="{FF2B5EF4-FFF2-40B4-BE49-F238E27FC236}">
                <a16:creationId xmlns:a16="http://schemas.microsoft.com/office/drawing/2014/main" id="{BE3B47F9-7CCD-6527-1F92-3CD844CE729C}"/>
              </a:ext>
            </a:extLst>
          </p:cNvPr>
          <p:cNvSpPr/>
          <p:nvPr/>
        </p:nvSpPr>
        <p:spPr>
          <a:xfrm>
            <a:off x="101600" y="88900"/>
            <a:ext cx="2298700" cy="7239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nip Single Corner of Rectangle 9">
            <a:extLst>
              <a:ext uri="{FF2B5EF4-FFF2-40B4-BE49-F238E27FC236}">
                <a16:creationId xmlns:a16="http://schemas.microsoft.com/office/drawing/2014/main" id="{4133F725-FD6C-B5FD-A859-9F9E3C49A693}"/>
              </a:ext>
            </a:extLst>
          </p:cNvPr>
          <p:cNvSpPr/>
          <p:nvPr/>
        </p:nvSpPr>
        <p:spPr>
          <a:xfrm>
            <a:off x="0" y="250921"/>
            <a:ext cx="4102100" cy="648215"/>
          </a:xfrm>
          <a:prstGeom prst="snip1Rect">
            <a:avLst>
              <a:gd name="adj" fmla="val 50000"/>
            </a:avLst>
          </a:prstGeom>
          <a:solidFill>
            <a:srgbClr val="4186F5"/>
          </a:solidFill>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DF9E9265-91B8-3805-11D7-83206BD75B8E}"/>
              </a:ext>
            </a:extLst>
          </p:cNvPr>
          <p:cNvSpPr txBox="1"/>
          <p:nvPr/>
        </p:nvSpPr>
        <p:spPr>
          <a:xfrm>
            <a:off x="101600" y="352607"/>
            <a:ext cx="4025880" cy="461665"/>
          </a:xfrm>
          <a:prstGeom prst="rect">
            <a:avLst/>
          </a:prstGeom>
          <a:noFill/>
        </p:spPr>
        <p:txBody>
          <a:bodyPr wrap="square" rtlCol="0">
            <a:spAutoFit/>
          </a:bodyPr>
          <a:lstStyle/>
          <a:p>
            <a:r>
              <a:rPr lang="en-US" sz="2400" b="1">
                <a:solidFill>
                  <a:schemeClr val="bg1"/>
                </a:solidFill>
                <a:latin typeface="Arial Hebrew" pitchFamily="2" charset="-79"/>
                <a:cs typeface="Arial Hebrew" pitchFamily="2" charset="-79"/>
              </a:rPr>
              <a:t>MARKETING STRATEGY</a:t>
            </a:r>
          </a:p>
        </p:txBody>
      </p:sp>
      <p:grpSp>
        <p:nvGrpSpPr>
          <p:cNvPr id="8" name="Group 7">
            <a:extLst>
              <a:ext uri="{FF2B5EF4-FFF2-40B4-BE49-F238E27FC236}">
                <a16:creationId xmlns:a16="http://schemas.microsoft.com/office/drawing/2014/main" id="{1A5D5366-6747-589F-F687-501C5480B8B3}"/>
              </a:ext>
            </a:extLst>
          </p:cNvPr>
          <p:cNvGrpSpPr/>
          <p:nvPr/>
        </p:nvGrpSpPr>
        <p:grpSpPr>
          <a:xfrm>
            <a:off x="239793" y="1268153"/>
            <a:ext cx="6529977" cy="5068153"/>
            <a:chOff x="239793" y="1268153"/>
            <a:chExt cx="6529977" cy="5068153"/>
          </a:xfrm>
        </p:grpSpPr>
        <p:sp>
          <p:nvSpPr>
            <p:cNvPr id="5" name="Parallelogram 4">
              <a:extLst>
                <a:ext uri="{FF2B5EF4-FFF2-40B4-BE49-F238E27FC236}">
                  <a16:creationId xmlns:a16="http://schemas.microsoft.com/office/drawing/2014/main" id="{770571CD-9C7F-97CA-5FF0-013D3C24B1BA}"/>
                </a:ext>
              </a:extLst>
            </p:cNvPr>
            <p:cNvSpPr/>
            <p:nvPr/>
          </p:nvSpPr>
          <p:spPr>
            <a:xfrm rot="404324">
              <a:off x="655254" y="1268153"/>
              <a:ext cx="3107866" cy="3837115"/>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Parallelogram 6">
              <a:extLst>
                <a:ext uri="{FF2B5EF4-FFF2-40B4-BE49-F238E27FC236}">
                  <a16:creationId xmlns:a16="http://schemas.microsoft.com/office/drawing/2014/main" id="{82B99AD7-220E-7121-912D-EFF132C72775}"/>
                </a:ext>
              </a:extLst>
            </p:cNvPr>
            <p:cNvSpPr/>
            <p:nvPr/>
          </p:nvSpPr>
          <p:spPr>
            <a:xfrm rot="420035">
              <a:off x="2907296" y="1280179"/>
              <a:ext cx="3862474" cy="4387834"/>
            </a:xfrm>
            <a:prstGeom prst="parallelogram">
              <a:avLst/>
            </a:prstGeom>
            <a:solidFill>
              <a:srgbClr val="4186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Parallelogram 12">
              <a:extLst>
                <a:ext uri="{FF2B5EF4-FFF2-40B4-BE49-F238E27FC236}">
                  <a16:creationId xmlns:a16="http://schemas.microsoft.com/office/drawing/2014/main" id="{B2CDFDD3-0A6F-BE7D-FA97-A62B4459F8C5}"/>
                </a:ext>
              </a:extLst>
            </p:cNvPr>
            <p:cNvSpPr/>
            <p:nvPr/>
          </p:nvSpPr>
          <p:spPr>
            <a:xfrm rot="404324">
              <a:off x="239793" y="2499191"/>
              <a:ext cx="3107866" cy="3837115"/>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3" name="TextBox 42">
            <a:extLst>
              <a:ext uri="{FF2B5EF4-FFF2-40B4-BE49-F238E27FC236}">
                <a16:creationId xmlns:a16="http://schemas.microsoft.com/office/drawing/2014/main" id="{52B22337-A7E7-F77B-25F5-0606652B43B4}"/>
              </a:ext>
            </a:extLst>
          </p:cNvPr>
          <p:cNvSpPr txBox="1"/>
          <p:nvPr/>
        </p:nvSpPr>
        <p:spPr>
          <a:xfrm>
            <a:off x="4686300" y="189386"/>
            <a:ext cx="7086600" cy="2031325"/>
          </a:xfrm>
          <a:prstGeom prst="rect">
            <a:avLst/>
          </a:prstGeom>
          <a:solidFill>
            <a:schemeClr val="bg1"/>
          </a:solidFill>
        </p:spPr>
        <p:txBody>
          <a:bodyPr wrap="square" rtlCol="0">
            <a:spAutoFit/>
          </a:bodyPr>
          <a:lstStyle/>
          <a:p>
            <a:pPr marL="285750" indent="-285750">
              <a:buFont typeface="Arial" panose="020B0604020202020204" pitchFamily="34" charset="0"/>
              <a:buChar char="•"/>
            </a:pPr>
            <a:r>
              <a:rPr lang="en-US" b="0" i="0">
                <a:effectLst/>
              </a:rPr>
              <a:t>A social media, direct email, and </a:t>
            </a:r>
            <a:br>
              <a:rPr lang="en-US" b="0" i="0">
                <a:effectLst/>
              </a:rPr>
            </a:br>
            <a:r>
              <a:rPr lang="en-US" b="0" i="0" err="1">
                <a:effectLst/>
              </a:rPr>
              <a:t>flyering</a:t>
            </a:r>
            <a:r>
              <a:rPr lang="en-US" b="0" i="0">
                <a:effectLst/>
              </a:rPr>
              <a:t> campaign further amplified </a:t>
            </a:r>
            <a:br>
              <a:rPr lang="en-US" b="0" i="0">
                <a:effectLst/>
              </a:rPr>
            </a:br>
            <a:r>
              <a:rPr lang="en-US" b="0" i="0">
                <a:effectLst/>
              </a:rPr>
              <a:t>buzz around university campuses, </a:t>
            </a:r>
            <a:br>
              <a:rPr lang="en-US" b="0" i="0">
                <a:effectLst/>
              </a:rPr>
            </a:br>
            <a:r>
              <a:rPr lang="en-US" b="0" i="0">
                <a:effectLst/>
              </a:rPr>
              <a:t>with the program reaching 59K+ students </a:t>
            </a:r>
            <a:br>
              <a:rPr lang="en-US" b="0" i="0">
                <a:effectLst/>
              </a:rPr>
            </a:br>
            <a:r>
              <a:rPr lang="en-US" b="0" i="0">
                <a:effectLst/>
              </a:rPr>
              <a:t>- </a:t>
            </a:r>
            <a:r>
              <a:rPr lang="en-US" b="0" i="1">
                <a:effectLst/>
              </a:rPr>
              <a:t>United Kingdom</a:t>
            </a:r>
            <a:endParaRPr lang="en-US" b="0" i="0">
              <a:effectLst/>
            </a:endParaRPr>
          </a:p>
          <a:p>
            <a:pPr marL="285750" indent="-285750">
              <a:buFont typeface="Arial" panose="020B0604020202020204" pitchFamily="34" charset="0"/>
              <a:buChar char="•"/>
            </a:pPr>
            <a:r>
              <a:rPr lang="en-US"/>
              <a:t>Tap &amp; Win gamification</a:t>
            </a:r>
            <a:endParaRPr lang="en-US" sz="1800"/>
          </a:p>
          <a:p>
            <a:endParaRPr lang="en-US" sz="1800"/>
          </a:p>
        </p:txBody>
      </p:sp>
      <p:sp>
        <p:nvSpPr>
          <p:cNvPr id="45" name="TextBox 44">
            <a:extLst>
              <a:ext uri="{FF2B5EF4-FFF2-40B4-BE49-F238E27FC236}">
                <a16:creationId xmlns:a16="http://schemas.microsoft.com/office/drawing/2014/main" id="{77925236-9B9D-739E-B0E7-0DBE005007F2}"/>
              </a:ext>
            </a:extLst>
          </p:cNvPr>
          <p:cNvSpPr txBox="1"/>
          <p:nvPr/>
        </p:nvSpPr>
        <p:spPr>
          <a:xfrm>
            <a:off x="4686300" y="4471927"/>
            <a:ext cx="7086600" cy="2308324"/>
          </a:xfrm>
          <a:prstGeom prst="rect">
            <a:avLst/>
          </a:prstGeom>
          <a:solidFill>
            <a:schemeClr val="bg1"/>
          </a:solidFill>
        </p:spPr>
        <p:txBody>
          <a:bodyPr wrap="square" rtlCol="0">
            <a:spAutoFit/>
          </a:bodyPr>
          <a:lstStyle/>
          <a:p>
            <a:pPr marL="285750" indent="-285750">
              <a:buFont typeface="Arial" panose="020B0604020202020204" pitchFamily="34" charset="0"/>
              <a:buChar char="•"/>
            </a:pPr>
            <a:r>
              <a:rPr lang="en-US"/>
              <a:t>Digital marketing</a:t>
            </a:r>
          </a:p>
          <a:p>
            <a:pPr marL="285750" indent="-285750">
              <a:buFont typeface="Arial" panose="020B0604020202020204" pitchFamily="34" charset="0"/>
              <a:buChar char="•"/>
            </a:pPr>
            <a:r>
              <a:rPr lang="en-US" b="0" i="0">
                <a:effectLst/>
              </a:rPr>
              <a:t>Building product</a:t>
            </a:r>
            <a:r>
              <a:rPr lang="en-US"/>
              <a:t>s with interoperability</a:t>
            </a:r>
          </a:p>
          <a:p>
            <a:pPr marL="285750" indent="-285750">
              <a:buFont typeface="Arial" panose="020B0604020202020204" pitchFamily="34" charset="0"/>
              <a:buChar char="•"/>
            </a:pPr>
            <a:r>
              <a:rPr lang="en-US"/>
              <a:t>Gift or request tickets </a:t>
            </a:r>
            <a:br>
              <a:rPr lang="en-US"/>
            </a:br>
            <a:r>
              <a:rPr lang="en-US"/>
              <a:t>from your friends - </a:t>
            </a:r>
            <a:r>
              <a:rPr lang="en-US" b="0" i="1">
                <a:effectLst/>
              </a:rPr>
              <a:t>India</a:t>
            </a:r>
            <a:r>
              <a:rPr lang="en-US" b="0" i="0">
                <a:effectLst/>
              </a:rPr>
              <a:t> </a:t>
            </a:r>
            <a:endParaRPr lang="en-US"/>
          </a:p>
          <a:p>
            <a:endParaRPr lang="en-US"/>
          </a:p>
          <a:p>
            <a:endParaRPr lang="en-US"/>
          </a:p>
          <a:p>
            <a:endParaRPr lang="en-US"/>
          </a:p>
          <a:p>
            <a:endParaRPr lang="en-US"/>
          </a:p>
        </p:txBody>
      </p:sp>
      <p:grpSp>
        <p:nvGrpSpPr>
          <p:cNvPr id="15" name="Group 14">
            <a:extLst>
              <a:ext uri="{FF2B5EF4-FFF2-40B4-BE49-F238E27FC236}">
                <a16:creationId xmlns:a16="http://schemas.microsoft.com/office/drawing/2014/main" id="{9E58ED3B-4EF3-5A6D-9348-287AC66041F0}"/>
              </a:ext>
            </a:extLst>
          </p:cNvPr>
          <p:cNvGrpSpPr/>
          <p:nvPr/>
        </p:nvGrpSpPr>
        <p:grpSpPr>
          <a:xfrm>
            <a:off x="4686300" y="2345262"/>
            <a:ext cx="7086600" cy="2031325"/>
            <a:chOff x="4686300" y="3131646"/>
            <a:chExt cx="7086600" cy="2031325"/>
          </a:xfrm>
        </p:grpSpPr>
        <p:sp>
          <p:nvSpPr>
            <p:cNvPr id="44" name="TextBox 43">
              <a:extLst>
                <a:ext uri="{FF2B5EF4-FFF2-40B4-BE49-F238E27FC236}">
                  <a16:creationId xmlns:a16="http://schemas.microsoft.com/office/drawing/2014/main" id="{AA87188A-A2BB-8EE6-DC97-DE530E96F837}"/>
                </a:ext>
              </a:extLst>
            </p:cNvPr>
            <p:cNvSpPr txBox="1"/>
            <p:nvPr/>
          </p:nvSpPr>
          <p:spPr>
            <a:xfrm>
              <a:off x="4686300" y="3131646"/>
              <a:ext cx="7086600" cy="2031325"/>
            </a:xfrm>
            <a:prstGeom prst="rect">
              <a:avLst/>
            </a:prstGeom>
            <a:solidFill>
              <a:schemeClr val="bg1"/>
            </a:solidFill>
          </p:spPr>
          <p:txBody>
            <a:bodyPr wrap="square" rtlCol="0">
              <a:spAutoFit/>
            </a:bodyPr>
            <a:lstStyle/>
            <a:p>
              <a:pPr marL="285750" indent="-285750">
                <a:buFont typeface="Arial" panose="020B0604020202020204" pitchFamily="34" charset="0"/>
                <a:buChar char="•"/>
              </a:pPr>
              <a:r>
                <a:rPr lang="en-US"/>
                <a:t>Cashback promises</a:t>
              </a:r>
              <a:endParaRPr lang="en-US" b="0" i="0">
                <a:effectLst/>
              </a:endParaRPr>
            </a:p>
            <a:p>
              <a:pPr marL="285750" indent="-285750">
                <a:buFont typeface="Arial" panose="020B0604020202020204" pitchFamily="34" charset="0"/>
                <a:buChar char="•"/>
              </a:pPr>
              <a:r>
                <a:rPr lang="en-US" b="0" i="0">
                  <a:effectLst/>
                </a:rPr>
                <a:t>Save money with offers and rewards</a:t>
              </a:r>
            </a:p>
            <a:p>
              <a:endParaRPr lang="en-US" b="0" i="0">
                <a:effectLst/>
              </a:endParaRPr>
            </a:p>
            <a:p>
              <a:endParaRPr lang="en-US" b="0" i="0">
                <a:effectLst/>
              </a:endParaRPr>
            </a:p>
            <a:p>
              <a:pPr marL="285750" indent="-285750">
                <a:buFont typeface="Arial" panose="020B0604020202020204" pitchFamily="34" charset="0"/>
                <a:buChar char="•"/>
              </a:pPr>
              <a:endParaRPr lang="en-US"/>
            </a:p>
            <a:p>
              <a:pPr marL="285750" indent="-285750">
                <a:buFont typeface="Arial" panose="020B0604020202020204" pitchFamily="34" charset="0"/>
                <a:buChar char="•"/>
              </a:pPr>
              <a:endParaRPr lang="en-US" b="0" i="0">
                <a:effectLst/>
              </a:endParaRPr>
            </a:p>
            <a:p>
              <a:pPr marL="285750" indent="-285750">
                <a:buFont typeface="Arial" panose="020B0604020202020204" pitchFamily="34" charset="0"/>
                <a:buChar char="•"/>
              </a:pPr>
              <a:endParaRPr lang="en-US" b="0" i="0">
                <a:effectLst/>
              </a:endParaRPr>
            </a:p>
          </p:txBody>
        </p:sp>
        <p:pic>
          <p:nvPicPr>
            <p:cNvPr id="6" name="Picture 2" descr="Google Pay On-Air Feature - How To Use The Ads Program">
              <a:extLst>
                <a:ext uri="{FF2B5EF4-FFF2-40B4-BE49-F238E27FC236}">
                  <a16:creationId xmlns:a16="http://schemas.microsoft.com/office/drawing/2014/main" id="{6789F67C-C7FC-D370-B364-41D7AEF2952A}"/>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5667543" y="3685642"/>
              <a:ext cx="2462215" cy="1477329"/>
            </a:xfrm>
            <a:prstGeom prst="rect">
              <a:avLst/>
            </a:prstGeom>
            <a:noFill/>
            <a:extLst>
              <a:ext uri="{909E8E84-426E-40DD-AFC4-6F175D3DCCD1}">
                <a14:hiddenFill xmlns:a14="http://schemas.microsoft.com/office/drawing/2010/main">
                  <a:solidFill>
                    <a:srgbClr val="FFFFFF"/>
                  </a:solidFill>
                </a14:hiddenFill>
              </a:ext>
            </a:extLst>
          </p:spPr>
        </p:pic>
      </p:grpSp>
      <p:pic>
        <p:nvPicPr>
          <p:cNvPr id="12" name="Picture 6" descr="Arts &amp; Letters Creative Co.">
            <a:extLst>
              <a:ext uri="{FF2B5EF4-FFF2-40B4-BE49-F238E27FC236}">
                <a16:creationId xmlns:a16="http://schemas.microsoft.com/office/drawing/2014/main" id="{5D117933-2494-615C-F2C4-FE9E326AB4DB}"/>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290820" y="1283773"/>
            <a:ext cx="3647440" cy="2434666"/>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0" descr="Arts &amp; Letters Creative Co.">
            <a:extLst>
              <a:ext uri="{FF2B5EF4-FFF2-40B4-BE49-F238E27FC236}">
                <a16:creationId xmlns:a16="http://schemas.microsoft.com/office/drawing/2014/main" id="{777002B3-C09B-6111-EDBD-B006095DBDC1}"/>
              </a:ext>
            </a:extLst>
          </p:cNvPr>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161439" y="3961331"/>
            <a:ext cx="4095496" cy="2232045"/>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8" descr="Graphical user interface, application&#10;&#10;Description automatically generated">
            <a:extLst>
              <a:ext uri="{FF2B5EF4-FFF2-40B4-BE49-F238E27FC236}">
                <a16:creationId xmlns:a16="http://schemas.microsoft.com/office/drawing/2014/main" id="{3096BBE0-4DC7-8187-D30F-EECA12551A60}"/>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1169" t="7511" r="10749" b="476"/>
          <a:stretch/>
        </p:blipFill>
        <p:spPr bwMode="auto">
          <a:xfrm>
            <a:off x="8663793" y="4797911"/>
            <a:ext cx="2987560" cy="170748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Google pushes ease of using Google Pay in new ads">
            <a:extLst>
              <a:ext uri="{FF2B5EF4-FFF2-40B4-BE49-F238E27FC236}">
                <a16:creationId xmlns:a16="http://schemas.microsoft.com/office/drawing/2014/main" id="{9BD6D894-AFCF-B89F-E03E-6ECFA4DDC49C}"/>
              </a:ext>
            </a:extLst>
          </p:cNvPr>
          <p:cNvPicPr>
            <a:picLocks noChangeAspect="1" noChangeArrowheads="1"/>
          </p:cNvPicPr>
          <p:nvPr/>
        </p:nvPicPr>
        <p:blipFill>
          <a:blip r:embed="rId8">
            <a:extLst>
              <a:ext uri="{28A0092B-C50C-407E-A947-70E740481C1C}">
                <a14:useLocalDpi xmlns:a14="http://schemas.microsoft.com/office/drawing/2010/main" val="0"/>
              </a:ext>
            </a:extLst>
          </a:blip>
          <a:stretch>
            <a:fillRect/>
          </a:stretch>
        </p:blipFill>
        <p:spPr bwMode="auto">
          <a:xfrm>
            <a:off x="8874313" y="2638303"/>
            <a:ext cx="2580789" cy="1445241"/>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a:extLst>
              <a:ext uri="{FF2B5EF4-FFF2-40B4-BE49-F238E27FC236}">
                <a16:creationId xmlns:a16="http://schemas.microsoft.com/office/drawing/2014/main" id="{92D798C8-C090-4A83-4DFB-0EA7A38496B1}"/>
              </a:ext>
            </a:extLst>
          </p:cNvPr>
          <p:cNvPicPr>
            <a:picLocks noChangeAspect="1"/>
          </p:cNvPicPr>
          <p:nvPr/>
        </p:nvPicPr>
        <p:blipFill>
          <a:blip r:embed="rId9"/>
          <a:stretch>
            <a:fillRect/>
          </a:stretch>
        </p:blipFill>
        <p:spPr>
          <a:xfrm>
            <a:off x="9202784" y="260018"/>
            <a:ext cx="2506262" cy="1890059"/>
          </a:xfrm>
          <a:prstGeom prst="rect">
            <a:avLst/>
          </a:prstGeom>
        </p:spPr>
      </p:pic>
    </p:spTree>
    <p:extLst>
      <p:ext uri="{BB962C8B-B14F-4D97-AF65-F5344CB8AC3E}">
        <p14:creationId xmlns:p14="http://schemas.microsoft.com/office/powerpoint/2010/main" val="1213733834"/>
      </p:ext>
    </p:extLst>
  </p:cSld>
  <p:clrMapOvr>
    <a:masterClrMapping/>
  </p:clrMapOvr>
</p:sld>
</file>

<file path=ppt/theme/theme1.xml><?xml version="1.0" encoding="utf-8"?>
<a:theme xmlns:a="http://schemas.openxmlformats.org/drawingml/2006/main" name="Office Theme">
  <a:themeElements>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AF7EE73D6D50E74D887CB883273D0D7A" ma:contentTypeVersion="2" ma:contentTypeDescription="Create a new document." ma:contentTypeScope="" ma:versionID="83b379e3260686b511c325dfe43f8e17">
  <xsd:schema xmlns:xsd="http://www.w3.org/2001/XMLSchema" xmlns:xs="http://www.w3.org/2001/XMLSchema" xmlns:p="http://schemas.microsoft.com/office/2006/metadata/properties" xmlns:ns2="17122dcc-f264-4848-8ddb-744811ce6fb5" targetNamespace="http://schemas.microsoft.com/office/2006/metadata/properties" ma:root="true" ma:fieldsID="21aa4a2e9f989f7abb12cf2c8eee257a" ns2:_="">
    <xsd:import namespace="17122dcc-f264-4848-8ddb-744811ce6fb5"/>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7122dcc-f264-4848-8ddb-744811ce6fb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4386E85B-23F3-4FAF-B49A-244BFA4EF538}">
  <ds:schemaRefs>
    <ds:schemaRef ds:uri="http://schemas.microsoft.com/sharepoint/v3/contenttype/forms"/>
  </ds:schemaRefs>
</ds:datastoreItem>
</file>

<file path=customXml/itemProps2.xml><?xml version="1.0" encoding="utf-8"?>
<ds:datastoreItem xmlns:ds="http://schemas.openxmlformats.org/officeDocument/2006/customXml" ds:itemID="{61472E0C-37BF-42B6-B347-D8A80CE8F64C}">
  <ds:schemaRefs>
    <ds:schemaRef ds:uri="17122dcc-f264-4848-8ddb-744811ce6fb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FDA50678-5BD4-4C34-9223-F7AD73DEA4BC}">
  <ds:schemaRefs>
    <ds:schemaRef ds:uri="17122dcc-f264-4848-8ddb-744811ce6fb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Office Theme</Template>
  <TotalTime>382</TotalTime>
  <Words>1541</Words>
  <Application>Microsoft Macintosh PowerPoint</Application>
  <PresentationFormat>Widescreen</PresentationFormat>
  <Paragraphs>197</Paragraphs>
  <Slides>14</Slides>
  <Notes>4</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14</vt:i4>
      </vt:variant>
    </vt:vector>
  </HeadingPairs>
  <TitlesOfParts>
    <vt:vector size="26" baseType="lpstr">
      <vt:lpstr>-apple-system</vt:lpstr>
      <vt:lpstr>Arial</vt:lpstr>
      <vt:lpstr>Arial Hebrew</vt:lpstr>
      <vt:lpstr>Arial,Sans-Serif</vt:lpstr>
      <vt:lpstr>AvertaStd</vt:lpstr>
      <vt:lpstr>Calibri</vt:lpstr>
      <vt:lpstr>Calibri Light</vt:lpstr>
      <vt:lpstr>Franklin Gothic Medium</vt:lpstr>
      <vt:lpstr>MeretPro</vt:lpstr>
      <vt:lpstr>Segoe Print</vt:lpstr>
      <vt:lpstr>Söhne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lpstr>References</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Joshi, Sonali Atul</dc:creator>
  <cp:lastModifiedBy>Divakar, Kruthagama</cp:lastModifiedBy>
  <cp:revision>8</cp:revision>
  <dcterms:created xsi:type="dcterms:W3CDTF">2023-01-30T18:55:12Z</dcterms:created>
  <dcterms:modified xsi:type="dcterms:W3CDTF">2023-03-04T22:44:45Z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0x010100AF7EE73D6D50E74D887CB883273D0D7A</vt:lpwstr>
  </property>
</Properties>
</file>